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147471668" r:id="rId3"/>
    <p:sldId id="2147471652" r:id="rId4"/>
    <p:sldId id="2147471653" r:id="rId5"/>
    <p:sldId id="2147471665" r:id="rId6"/>
    <p:sldId id="2147471662" r:id="rId7"/>
    <p:sldId id="2147471656" r:id="rId8"/>
    <p:sldId id="2147471661" r:id="rId9"/>
    <p:sldId id="2147471657" r:id="rId10"/>
    <p:sldId id="2147471658" r:id="rId11"/>
    <p:sldId id="2147471660" r:id="rId12"/>
    <p:sldId id="2147471666" r:id="rId13"/>
    <p:sldId id="21474716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0E7D12-E015-E74F-43E9-4931F05367D5}" name="Jayne Henare" initials="JH" userId="S::Jayne.Henare@TeWhatuOra.govt.nz::45639a96-2391-4c55-872c-2c75754dc667" providerId="AD"/>
  <p188:author id="{8DE9B4AB-70E7-4022-DC36-B2F5AE3B570F}" name="Tingting Cui" initials="TC" userId="S::Tingting.Cui@TeWhatuOra.govt.nz::2dc0355c-121e-4ce4-8457-91ab590b169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varScale="1">
        <p:scale>
          <a:sx n="89" d="100"/>
          <a:sy n="89" d="100"/>
        </p:scale>
        <p:origin x="9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D’Souza" userId="fd7b1084-1c13-4d20-9e2e-e3ef648246bd" providerId="ADAL" clId="{6535AAC7-5944-4BC7-8084-38DF0FDD61AF}"/>
    <pc:docChg chg="modSld">
      <pc:chgData name="Natalia D’Souza" userId="fd7b1084-1c13-4d20-9e2e-e3ef648246bd" providerId="ADAL" clId="{6535AAC7-5944-4BC7-8084-38DF0FDD61AF}" dt="2026-05-19T20:57:40.798" v="0" actId="6549"/>
      <pc:docMkLst>
        <pc:docMk/>
      </pc:docMkLst>
      <pc:sldChg chg="modSp mod">
        <pc:chgData name="Natalia D’Souza" userId="fd7b1084-1c13-4d20-9e2e-e3ef648246bd" providerId="ADAL" clId="{6535AAC7-5944-4BC7-8084-38DF0FDD61AF}" dt="2026-05-19T20:57:40.798" v="0" actId="6549"/>
        <pc:sldMkLst>
          <pc:docMk/>
          <pc:sldMk cId="250549835" sldId="2147471657"/>
        </pc:sldMkLst>
        <pc:spChg chg="mod">
          <ac:chgData name="Natalia D’Souza" userId="fd7b1084-1c13-4d20-9e2e-e3ef648246bd" providerId="ADAL" clId="{6535AAC7-5944-4BC7-8084-38DF0FDD61AF}" dt="2026-05-19T20:57:40.798" v="0" actId="6549"/>
          <ac:spMkLst>
            <pc:docMk/>
            <pc:sldMk cId="250549835" sldId="2147471657"/>
            <ac:spMk id="3" creationId="{7E7E9A3A-9305-4347-C214-53C9A76823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248B1-D166-4096-9F8E-9B731DB7067E}" type="datetimeFigureOut">
              <a:rPr lang="en-NZ" smtClean="0"/>
              <a:t>20/05/2026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702AB-911A-41B3-84FF-02A4109E7758}" type="slidenum">
              <a:rPr lang="en-NZ" smtClean="0"/>
              <a:t>‹#›</a:t>
            </a:fld>
            <a:endParaRPr lang="en-NZ"/>
          </a:p>
        </p:txBody>
      </p:sp>
    </p:spTree>
    <p:extLst>
      <p:ext uri="{BB962C8B-B14F-4D97-AF65-F5344CB8AC3E}">
        <p14:creationId xmlns:p14="http://schemas.microsoft.com/office/powerpoint/2010/main" val="319438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5B42-8AB7-D28C-8514-33884D621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F749C-EB4F-DF77-9CE7-18A373E2C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22A97-8D76-90A0-7BAE-AE6BA7801FFD}"/>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68382515-5808-F34D-B395-F06E00C81A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66100-E77D-4211-AD11-52566B846E82}"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074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9BB1-691D-D1FD-2350-6C08C73DA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DD8D18FB-7437-48B4-BF3F-31F84B051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1F4EE05-7F69-87C1-1AA9-ACD16940A503}"/>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5" name="Footer Placeholder 4">
            <a:extLst>
              <a:ext uri="{FF2B5EF4-FFF2-40B4-BE49-F238E27FC236}">
                <a16:creationId xmlns:a16="http://schemas.microsoft.com/office/drawing/2014/main" id="{39AF8D83-FECE-A0CC-1A95-44764FC19F1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55FB925-27A2-8928-33D5-3F67B455F07B}"/>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242045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E71D-B259-12BA-D7BD-D125CC2A5FD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7E4B106-87AA-4124-0B7E-1E1995429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D4D3820-2743-4B2B-8AE8-F148B8E2CC7B}"/>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5" name="Footer Placeholder 4">
            <a:extLst>
              <a:ext uri="{FF2B5EF4-FFF2-40B4-BE49-F238E27FC236}">
                <a16:creationId xmlns:a16="http://schemas.microsoft.com/office/drawing/2014/main" id="{D136395F-6E50-BDDF-B26A-7A9D8126D87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C191F3F-7771-BBEC-D172-E7B2E49B68BE}"/>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227021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6E63C-059B-7AA2-4AC6-7497D8CC98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690C80F-029C-2981-55D0-CE944CE3A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05C5B2B-D24A-DB17-AB2F-1F21413C060C}"/>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5" name="Footer Placeholder 4">
            <a:extLst>
              <a:ext uri="{FF2B5EF4-FFF2-40B4-BE49-F238E27FC236}">
                <a16:creationId xmlns:a16="http://schemas.microsoft.com/office/drawing/2014/main" id="{79DD3407-0824-06DB-FB2E-B7A151DED9C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C7A2909-7A71-827B-7AD7-B79F53BBC054}"/>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168085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bg>
      <p:bgPr>
        <a:blipFill dpi="0" rotWithShape="1">
          <a:blip r:embed="rId2">
            <a:lum/>
          </a:blip>
          <a:srcRect/>
          <a:tile tx="-812800" ty="-19050" sx="100000" sy="91000" flip="none" algn="tl"/>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0F0611-DB53-904F-D931-A58F9587EEE4}"/>
              </a:ext>
            </a:extLst>
          </p:cNvPr>
          <p:cNvSpPr>
            <a:spLocks noGrp="1"/>
          </p:cNvSpPr>
          <p:nvPr>
            <p:ph type="title"/>
          </p:nvPr>
        </p:nvSpPr>
        <p:spPr>
          <a:xfrm>
            <a:off x="838200" y="645682"/>
            <a:ext cx="10515600" cy="788266"/>
          </a:xfrm>
          <a:prstGeom prst="rect">
            <a:avLst/>
          </a:prstGeom>
        </p:spPr>
        <p:txBody>
          <a:bodyPr/>
          <a:lstStyle/>
          <a:p>
            <a:endParaRPr lang="en-NZ" b="1">
              <a:solidFill>
                <a:srgbClr val="30A1AC"/>
              </a:solidFill>
              <a:latin typeface="Poppins" panose="00000500000000000000" pitchFamily="2" charset="0"/>
              <a:cs typeface="Poppins" panose="00000500000000000000" pitchFamily="2" charset="0"/>
            </a:endParaRPr>
          </a:p>
        </p:txBody>
      </p:sp>
      <p:sp>
        <p:nvSpPr>
          <p:cNvPr id="8" name="Content Placeholder 2">
            <a:extLst>
              <a:ext uri="{FF2B5EF4-FFF2-40B4-BE49-F238E27FC236}">
                <a16:creationId xmlns:a16="http://schemas.microsoft.com/office/drawing/2014/main" id="{9B3C24CB-E57D-B130-AF87-D802D543C1CD}"/>
              </a:ext>
            </a:extLst>
          </p:cNvPr>
          <p:cNvSpPr>
            <a:spLocks noGrp="1"/>
          </p:cNvSpPr>
          <p:nvPr>
            <p:ph idx="4294967295"/>
          </p:nvPr>
        </p:nvSpPr>
        <p:spPr>
          <a:xfrm>
            <a:off x="838200" y="1517073"/>
            <a:ext cx="10515600" cy="4659890"/>
          </a:xfrm>
          <a:prstGeom prst="rect">
            <a:avLst/>
          </a:prstGeom>
        </p:spPr>
        <p:txBody>
          <a:bodyPr>
            <a:normAutofit/>
          </a:bodyPr>
          <a:lstStyle>
            <a:lvl1pPr>
              <a:defRPr>
                <a:solidFill>
                  <a:schemeClr val="tx2"/>
                </a:solidFill>
              </a:defRPr>
            </a:lvl1pPr>
          </a:lstStyle>
          <a:p>
            <a:endParaRPr lang="en-NZ" sz="1800"/>
          </a:p>
        </p:txBody>
      </p:sp>
    </p:spTree>
    <p:extLst>
      <p:ext uri="{BB962C8B-B14F-4D97-AF65-F5344CB8AC3E}">
        <p14:creationId xmlns:p14="http://schemas.microsoft.com/office/powerpoint/2010/main" val="189685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ACF1A5-68A6-56D6-72EC-0E296DDFD84A}"/>
              </a:ext>
            </a:extLst>
          </p:cNvPr>
          <p:cNvSpPr>
            <a:spLocks noGrp="1"/>
          </p:cNvSpPr>
          <p:nvPr>
            <p:ph type="ctrTitle"/>
          </p:nvPr>
        </p:nvSpPr>
        <p:spPr>
          <a:xfrm>
            <a:off x="682337" y="1214438"/>
            <a:ext cx="9144000" cy="2387600"/>
          </a:xfrm>
        </p:spPr>
        <p:txBody>
          <a:bodyPr anchor="b">
            <a:normAutofit/>
          </a:bodyPr>
          <a:lstStyle>
            <a:lvl1pPr algn="l">
              <a:defRPr sz="6600" b="1">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NZ"/>
          </a:p>
        </p:txBody>
      </p:sp>
      <p:sp>
        <p:nvSpPr>
          <p:cNvPr id="12" name="Subtitle 2">
            <a:extLst>
              <a:ext uri="{FF2B5EF4-FFF2-40B4-BE49-F238E27FC236}">
                <a16:creationId xmlns:a16="http://schemas.microsoft.com/office/drawing/2014/main" id="{54E53927-7B60-6FA6-8294-6C2871383828}"/>
              </a:ext>
            </a:extLst>
          </p:cNvPr>
          <p:cNvSpPr>
            <a:spLocks noGrp="1"/>
          </p:cNvSpPr>
          <p:nvPr>
            <p:ph type="subTitle" idx="1"/>
          </p:nvPr>
        </p:nvSpPr>
        <p:spPr>
          <a:xfrm>
            <a:off x="682335" y="3602038"/>
            <a:ext cx="8312727" cy="523153"/>
          </a:xfrm>
        </p:spPr>
        <p:txBody>
          <a:bodyPr>
            <a:normAutofit/>
          </a:bodyPr>
          <a:lstStyle>
            <a:lvl1pPr marL="0" indent="0" algn="l">
              <a:buNone/>
              <a:defRPr sz="3200">
                <a:solidFill>
                  <a:srgbClr val="30A1AC"/>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330536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p:bg>
      <p:bgPr>
        <a:blipFill dpi="0" rotWithShape="1">
          <a:blip r:embed="rId2">
            <a:lum/>
          </a:blip>
          <a:srcRect/>
          <a:tile tx="-812800" ty="-19050" sx="100000" sy="91000" flip="none" algn="tl"/>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0F0611-DB53-904F-D931-A58F9587EEE4}"/>
              </a:ext>
            </a:extLst>
          </p:cNvPr>
          <p:cNvSpPr>
            <a:spLocks noGrp="1"/>
          </p:cNvSpPr>
          <p:nvPr>
            <p:ph type="title"/>
          </p:nvPr>
        </p:nvSpPr>
        <p:spPr>
          <a:xfrm>
            <a:off x="838200" y="645682"/>
            <a:ext cx="10515600" cy="788266"/>
          </a:xfrm>
          <a:prstGeom prst="rect">
            <a:avLst/>
          </a:prstGeom>
        </p:spPr>
        <p:txBody>
          <a:bodyPr/>
          <a:lstStyle/>
          <a:p>
            <a:endParaRPr lang="en-NZ" b="1">
              <a:solidFill>
                <a:srgbClr val="30A1AC"/>
              </a:solidFill>
              <a:latin typeface="Poppins" panose="00000500000000000000" pitchFamily="2" charset="0"/>
              <a:cs typeface="Poppins" panose="00000500000000000000" pitchFamily="2" charset="0"/>
            </a:endParaRPr>
          </a:p>
        </p:txBody>
      </p:sp>
      <p:sp>
        <p:nvSpPr>
          <p:cNvPr id="8" name="Content Placeholder 2">
            <a:extLst>
              <a:ext uri="{FF2B5EF4-FFF2-40B4-BE49-F238E27FC236}">
                <a16:creationId xmlns:a16="http://schemas.microsoft.com/office/drawing/2014/main" id="{9B3C24CB-E57D-B130-AF87-D802D543C1CD}"/>
              </a:ext>
            </a:extLst>
          </p:cNvPr>
          <p:cNvSpPr>
            <a:spLocks noGrp="1"/>
          </p:cNvSpPr>
          <p:nvPr>
            <p:ph idx="4294967295"/>
          </p:nvPr>
        </p:nvSpPr>
        <p:spPr>
          <a:xfrm>
            <a:off x="838200" y="1517073"/>
            <a:ext cx="10515600" cy="4659890"/>
          </a:xfrm>
          <a:prstGeom prst="rect">
            <a:avLst/>
          </a:prstGeom>
        </p:spPr>
        <p:txBody>
          <a:bodyPr>
            <a:normAutofit/>
          </a:bodyPr>
          <a:lstStyle>
            <a:lvl1pPr>
              <a:defRPr>
                <a:solidFill>
                  <a:schemeClr val="tx2"/>
                </a:solidFill>
              </a:defRPr>
            </a:lvl1pPr>
          </a:lstStyle>
          <a:p>
            <a:endParaRPr lang="en-NZ" sz="1800"/>
          </a:p>
        </p:txBody>
      </p:sp>
    </p:spTree>
    <p:extLst>
      <p:ext uri="{BB962C8B-B14F-4D97-AF65-F5344CB8AC3E}">
        <p14:creationId xmlns:p14="http://schemas.microsoft.com/office/powerpoint/2010/main" val="413240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
    <p:bg>
      <p:bgPr>
        <a:blipFill dpi="0" rotWithShape="1">
          <a:blip r:embed="rId2">
            <a:lum/>
          </a:blip>
          <a:srcRect/>
          <a:tile tx="-812800" ty="-19050" sx="100000" sy="91000" flip="none" algn="tl"/>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CC2FF5-F19D-B074-A9C0-901190C41ED3}"/>
              </a:ext>
            </a:extLst>
          </p:cNvPr>
          <p:cNvSpPr>
            <a:spLocks noGrp="1"/>
          </p:cNvSpPr>
          <p:nvPr>
            <p:ph type="title"/>
          </p:nvPr>
        </p:nvSpPr>
        <p:spPr>
          <a:xfrm>
            <a:off x="6096000" y="676855"/>
            <a:ext cx="5257800" cy="788266"/>
          </a:xfrm>
          <a:prstGeom prst="rect">
            <a:avLst/>
          </a:prstGeom>
        </p:spPr>
        <p:txBody>
          <a:bodyPr/>
          <a:lstStyle/>
          <a:p>
            <a:endParaRPr lang="en-NZ" b="1">
              <a:solidFill>
                <a:srgbClr val="30A1AC"/>
              </a:solidFill>
              <a:latin typeface="Poppins" panose="00000500000000000000" pitchFamily="2" charset="0"/>
              <a:cs typeface="Poppins" panose="00000500000000000000" pitchFamily="2" charset="0"/>
            </a:endParaRPr>
          </a:p>
        </p:txBody>
      </p:sp>
      <p:sp>
        <p:nvSpPr>
          <p:cNvPr id="4" name="Content Placeholder 2">
            <a:extLst>
              <a:ext uri="{FF2B5EF4-FFF2-40B4-BE49-F238E27FC236}">
                <a16:creationId xmlns:a16="http://schemas.microsoft.com/office/drawing/2014/main" id="{2E69E836-732A-E2E5-D0E9-F68BB912614B}"/>
              </a:ext>
            </a:extLst>
          </p:cNvPr>
          <p:cNvSpPr>
            <a:spLocks noGrp="1"/>
          </p:cNvSpPr>
          <p:nvPr>
            <p:ph idx="4294967295"/>
          </p:nvPr>
        </p:nvSpPr>
        <p:spPr>
          <a:xfrm>
            <a:off x="6096000" y="1517073"/>
            <a:ext cx="5257800" cy="4659890"/>
          </a:xfrm>
          <a:prstGeom prst="rect">
            <a:avLst/>
          </a:prstGeom>
        </p:spPr>
        <p:txBody>
          <a:bodyPr>
            <a:normAutofit/>
          </a:bodyPr>
          <a:lstStyle>
            <a:lvl1pPr>
              <a:defRPr>
                <a:solidFill>
                  <a:schemeClr val="tx2"/>
                </a:solidFill>
              </a:defRPr>
            </a:lvl1pPr>
          </a:lstStyle>
          <a:p>
            <a:endParaRPr lang="en-NZ" sz="1800"/>
          </a:p>
        </p:txBody>
      </p:sp>
      <p:sp>
        <p:nvSpPr>
          <p:cNvPr id="5" name="Content Placeholder 2">
            <a:extLst>
              <a:ext uri="{FF2B5EF4-FFF2-40B4-BE49-F238E27FC236}">
                <a16:creationId xmlns:a16="http://schemas.microsoft.com/office/drawing/2014/main" id="{3F34F780-F4BF-FC4A-5A93-C0F23020E871}"/>
              </a:ext>
            </a:extLst>
          </p:cNvPr>
          <p:cNvSpPr>
            <a:spLocks noGrp="1"/>
          </p:cNvSpPr>
          <p:nvPr>
            <p:ph idx="4294967295"/>
          </p:nvPr>
        </p:nvSpPr>
        <p:spPr>
          <a:xfrm>
            <a:off x="529936" y="676855"/>
            <a:ext cx="5257800" cy="5500108"/>
          </a:xfrm>
          <a:prstGeom prst="rect">
            <a:avLst/>
          </a:prstGeom>
        </p:spPr>
        <p:txBody>
          <a:bodyPr>
            <a:normAutofit/>
          </a:bodyPr>
          <a:lstStyle>
            <a:lvl1pPr marL="0" indent="0">
              <a:buNone/>
              <a:defRPr>
                <a:blipFill>
                  <a:blip/>
                  <a:tile tx="-266700" ty="-1543050" sx="50000" sy="50000" flip="none" algn="tl"/>
                </a:blipFill>
              </a:defRPr>
            </a:lvl1pPr>
          </a:lstStyle>
          <a:p>
            <a:endParaRPr lang="en-NZ" sz="1800"/>
          </a:p>
        </p:txBody>
      </p:sp>
    </p:spTree>
    <p:extLst>
      <p:ext uri="{BB962C8B-B14F-4D97-AF65-F5344CB8AC3E}">
        <p14:creationId xmlns:p14="http://schemas.microsoft.com/office/powerpoint/2010/main" val="2948870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divide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A3CF-DEC3-FC15-95F5-B02DD5A524DD}"/>
              </a:ext>
            </a:extLst>
          </p:cNvPr>
          <p:cNvSpPr>
            <a:spLocks noGrp="1"/>
          </p:cNvSpPr>
          <p:nvPr>
            <p:ph type="title" hasCustomPrompt="1"/>
          </p:nvPr>
        </p:nvSpPr>
        <p:spPr>
          <a:xfrm>
            <a:off x="5704491" y="592283"/>
            <a:ext cx="6007760" cy="973714"/>
          </a:xfrm>
        </p:spPr>
        <p:txBody>
          <a:bodyPr/>
          <a:lstStyle>
            <a:lvl1pPr>
              <a:defRPr b="0">
                <a:latin typeface="+mj-lt"/>
                <a:cs typeface="Poppins" panose="00000500000000000000" pitchFamily="2" charset="0"/>
              </a:defRPr>
            </a:lvl1pPr>
          </a:lstStyle>
          <a:p>
            <a:r>
              <a:rPr lang="en-US"/>
              <a:t>Click to add title</a:t>
            </a:r>
            <a:endParaRPr lang="en-NZ"/>
          </a:p>
        </p:txBody>
      </p:sp>
      <p:sp>
        <p:nvSpPr>
          <p:cNvPr id="3" name="Text Placeholder 2">
            <a:extLst>
              <a:ext uri="{FF2B5EF4-FFF2-40B4-BE49-F238E27FC236}">
                <a16:creationId xmlns:a16="http://schemas.microsoft.com/office/drawing/2014/main" id="{8D854D0A-8462-087C-4B82-5B1F10228037}"/>
              </a:ext>
            </a:extLst>
          </p:cNvPr>
          <p:cNvSpPr>
            <a:spLocks noGrp="1"/>
          </p:cNvSpPr>
          <p:nvPr>
            <p:ph type="body" idx="1"/>
          </p:nvPr>
        </p:nvSpPr>
        <p:spPr>
          <a:xfrm>
            <a:off x="631918" y="498763"/>
            <a:ext cx="4725528" cy="5860473"/>
          </a:xfrm>
        </p:spPr>
        <p:txBody>
          <a:bodyPr anchor="ctr">
            <a:normAutofit/>
          </a:bodyPr>
          <a:lstStyle>
            <a:lvl1pPr marL="0" indent="0" algn="ctr">
              <a:buNone/>
              <a:defRPr sz="4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D640BC3-74B3-5DC5-F85B-C19A785D6550}"/>
              </a:ext>
            </a:extLst>
          </p:cNvPr>
          <p:cNvSpPr>
            <a:spLocks noGrp="1"/>
          </p:cNvSpPr>
          <p:nvPr>
            <p:ph idx="4294967295"/>
          </p:nvPr>
        </p:nvSpPr>
        <p:spPr>
          <a:xfrm>
            <a:off x="5704609" y="1517073"/>
            <a:ext cx="6005946" cy="4659890"/>
          </a:xfrm>
          <a:prstGeom prst="rect">
            <a:avLst/>
          </a:prstGeom>
        </p:spPr>
        <p:txBody>
          <a:bodyPr>
            <a:normAutofit/>
          </a:bodyPr>
          <a:lstStyle>
            <a:lvl1pPr>
              <a:defRPr>
                <a:solidFill>
                  <a:schemeClr val="tx2"/>
                </a:solidFill>
              </a:defRPr>
            </a:lvl1pPr>
          </a:lstStyle>
          <a:p>
            <a:endParaRPr lang="en-NZ" sz="1800"/>
          </a:p>
        </p:txBody>
      </p:sp>
    </p:spTree>
    <p:extLst>
      <p:ext uri="{BB962C8B-B14F-4D97-AF65-F5344CB8AC3E}">
        <p14:creationId xmlns:p14="http://schemas.microsoft.com/office/powerpoint/2010/main" val="140869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s/info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C2380-CC50-9C7E-EA21-C25F3FA0DAEB}"/>
              </a:ext>
            </a:extLst>
          </p:cNvPr>
          <p:cNvSpPr>
            <a:spLocks noGrp="1"/>
          </p:cNvSpPr>
          <p:nvPr>
            <p:ph idx="10"/>
          </p:nvPr>
        </p:nvSpPr>
        <p:spPr>
          <a:xfrm>
            <a:off x="4404014" y="3429000"/>
            <a:ext cx="3356264"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2">
            <a:extLst>
              <a:ext uri="{FF2B5EF4-FFF2-40B4-BE49-F238E27FC236}">
                <a16:creationId xmlns:a16="http://schemas.microsoft.com/office/drawing/2014/main" id="{2AB69F3C-C582-AF27-435C-2C347E486435}"/>
              </a:ext>
            </a:extLst>
          </p:cNvPr>
          <p:cNvSpPr>
            <a:spLocks noGrp="1"/>
          </p:cNvSpPr>
          <p:nvPr>
            <p:ph idx="11"/>
          </p:nvPr>
        </p:nvSpPr>
        <p:spPr>
          <a:xfrm>
            <a:off x="8201891" y="3428999"/>
            <a:ext cx="3335482"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Content Placeholder 2">
            <a:extLst>
              <a:ext uri="{FF2B5EF4-FFF2-40B4-BE49-F238E27FC236}">
                <a16:creationId xmlns:a16="http://schemas.microsoft.com/office/drawing/2014/main" id="{F5808A06-1B28-ABC8-7E82-26B0514BCA60}"/>
              </a:ext>
            </a:extLst>
          </p:cNvPr>
          <p:cNvSpPr>
            <a:spLocks noGrp="1"/>
          </p:cNvSpPr>
          <p:nvPr>
            <p:ph idx="12"/>
          </p:nvPr>
        </p:nvSpPr>
        <p:spPr>
          <a:xfrm>
            <a:off x="654627" y="3428998"/>
            <a:ext cx="3356264"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462346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2381-508D-E172-76D9-74EC4A9A09FF}"/>
              </a:ext>
            </a:extLst>
          </p:cNvPr>
          <p:cNvSpPr>
            <a:spLocks noGrp="1"/>
          </p:cNvSpPr>
          <p:nvPr>
            <p:ph type="title"/>
          </p:nvPr>
        </p:nvSpPr>
        <p:spPr>
          <a:xfrm>
            <a:off x="838200" y="1892589"/>
            <a:ext cx="10515600" cy="1325563"/>
          </a:xfrm>
        </p:spPr>
        <p:txBody>
          <a:bodyPr/>
          <a:lstStyle>
            <a:lvl1pPr>
              <a:defRPr b="1">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NZ"/>
          </a:p>
        </p:txBody>
      </p:sp>
    </p:spTree>
    <p:extLst>
      <p:ext uri="{BB962C8B-B14F-4D97-AF65-F5344CB8AC3E}">
        <p14:creationId xmlns:p14="http://schemas.microsoft.com/office/powerpoint/2010/main" val="418573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F9BD-A835-4E37-393B-6DCA67A06C0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0E1A67C-9EAA-61A1-F605-D0783EB6E3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24DBDE-560D-3866-20CE-55C8989DCD84}"/>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5" name="Footer Placeholder 4">
            <a:extLst>
              <a:ext uri="{FF2B5EF4-FFF2-40B4-BE49-F238E27FC236}">
                <a16:creationId xmlns:a16="http://schemas.microsoft.com/office/drawing/2014/main" id="{90626B33-5475-7100-2760-391AF881248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B20D6E6-1E70-1D7D-A872-3CBCA646A97B}"/>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94557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E127-4045-A5EA-0E63-45B289BDB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849CB11-D9EF-5420-470C-6F70CFC9CF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D26C8A-9F50-0A14-7F4B-1877B9FA7A15}"/>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5" name="Footer Placeholder 4">
            <a:extLst>
              <a:ext uri="{FF2B5EF4-FFF2-40B4-BE49-F238E27FC236}">
                <a16:creationId xmlns:a16="http://schemas.microsoft.com/office/drawing/2014/main" id="{71697D32-8786-8F31-F349-3018A7A453D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5B240AE-EFF1-5786-4770-4A86DA7BE77F}"/>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411986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9742-1E85-65D2-E331-E24BE68E0CF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7C67309-A64A-8323-F638-AB2F00E4B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0E06A10-9839-EB06-CCF6-9301FFB4B2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305F4FD-74A5-E5C4-36A8-D21329FC3EFB}"/>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6" name="Footer Placeholder 5">
            <a:extLst>
              <a:ext uri="{FF2B5EF4-FFF2-40B4-BE49-F238E27FC236}">
                <a16:creationId xmlns:a16="http://schemas.microsoft.com/office/drawing/2014/main" id="{0FFC849E-CAF0-2858-D779-DBA58F9BAFB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76777EC-5946-ABA2-5C91-5D23D5618493}"/>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247318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4F43-E84C-6F10-68AC-C49C295CD85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662BF7F-0F58-EE85-CFDB-B5E6F3136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9E43B-291B-F26D-A692-CC4B6FA20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F03AEF4-4A60-53B3-8BD6-8F240180F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88EF2-ECC2-2538-AFAB-CED00F4A5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D93F11D-0B9B-0E73-251F-6C94611BBDCF}"/>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8" name="Footer Placeholder 7">
            <a:extLst>
              <a:ext uri="{FF2B5EF4-FFF2-40B4-BE49-F238E27FC236}">
                <a16:creationId xmlns:a16="http://schemas.microsoft.com/office/drawing/2014/main" id="{4A3A5CF3-1B93-27A8-B436-A6E12D3D4C6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E2C0A5A-63F4-8849-3F42-DA3D20967886}"/>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380150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6543-5553-01EF-3B16-4006EE509AF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84FA39F-2A79-AEE0-8921-39F4FA3B6F0C}"/>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4" name="Footer Placeholder 3">
            <a:extLst>
              <a:ext uri="{FF2B5EF4-FFF2-40B4-BE49-F238E27FC236}">
                <a16:creationId xmlns:a16="http://schemas.microsoft.com/office/drawing/2014/main" id="{3F94C84C-93C7-4605-1076-011D8F6894E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D5E1C04-5D91-6C96-002D-57634D0DBE2A}"/>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282890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FD7D5-BF45-994E-5943-BB03ACFA7662}"/>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3" name="Footer Placeholder 2">
            <a:extLst>
              <a:ext uri="{FF2B5EF4-FFF2-40B4-BE49-F238E27FC236}">
                <a16:creationId xmlns:a16="http://schemas.microsoft.com/office/drawing/2014/main" id="{D2A510EA-9ECB-0085-6358-40BA991E588B}"/>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ACE8D40-7041-8954-0AB0-964DAF5416A6}"/>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24852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5791-62BC-6463-ED31-9D90DEABC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C000C88-535E-AABD-A391-401CAA682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A238A9F-4223-44AD-6940-E03F9389A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D4A19-D1CD-8DA0-7CA4-02EA40A152BC}"/>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6" name="Footer Placeholder 5">
            <a:extLst>
              <a:ext uri="{FF2B5EF4-FFF2-40B4-BE49-F238E27FC236}">
                <a16:creationId xmlns:a16="http://schemas.microsoft.com/office/drawing/2014/main" id="{52E48434-DB08-FF54-E65B-4EAF51DF3F7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AFA594F-B5F8-9ECF-029B-16EABBFEAFCD}"/>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264610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AC18-711A-588C-7D95-8CC409426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2C368F4-B2D2-DA32-7B29-3F3EF113E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C21879D-4EFD-1873-2287-0ADE07EC6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5D54A-8CD4-D196-9DAB-80CC18F46199}"/>
              </a:ext>
            </a:extLst>
          </p:cNvPr>
          <p:cNvSpPr>
            <a:spLocks noGrp="1"/>
          </p:cNvSpPr>
          <p:nvPr>
            <p:ph type="dt" sz="half" idx="10"/>
          </p:nvPr>
        </p:nvSpPr>
        <p:spPr/>
        <p:txBody>
          <a:bodyPr/>
          <a:lstStyle/>
          <a:p>
            <a:fld id="{53A6BEE8-E720-4AB6-8671-C21D1CBF7725}" type="datetimeFigureOut">
              <a:rPr lang="en-NZ" smtClean="0"/>
              <a:t>20/05/2026</a:t>
            </a:fld>
            <a:endParaRPr lang="en-NZ"/>
          </a:p>
        </p:txBody>
      </p:sp>
      <p:sp>
        <p:nvSpPr>
          <p:cNvPr id="6" name="Footer Placeholder 5">
            <a:extLst>
              <a:ext uri="{FF2B5EF4-FFF2-40B4-BE49-F238E27FC236}">
                <a16:creationId xmlns:a16="http://schemas.microsoft.com/office/drawing/2014/main" id="{E115EED9-90FB-FE44-A9E0-F2E90CC9B97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6B1CAD0-E787-FBA5-10DC-F56EB0AD7E55}"/>
              </a:ext>
            </a:extLst>
          </p:cNvPr>
          <p:cNvSpPr>
            <a:spLocks noGrp="1"/>
          </p:cNvSpPr>
          <p:nvPr>
            <p:ph type="sldNum" sz="quarter" idx="12"/>
          </p:nvPr>
        </p:nvSpPr>
        <p:spPr/>
        <p:txBody>
          <a:bodyPr/>
          <a:lstStyle/>
          <a:p>
            <a:fld id="{DA3FFA5B-DCAC-45A1-B5ED-F825530E85FC}" type="slidenum">
              <a:rPr lang="en-NZ" smtClean="0"/>
              <a:t>‹#›</a:t>
            </a:fld>
            <a:endParaRPr lang="en-NZ"/>
          </a:p>
        </p:txBody>
      </p:sp>
    </p:spTree>
    <p:extLst>
      <p:ext uri="{BB962C8B-B14F-4D97-AF65-F5344CB8AC3E}">
        <p14:creationId xmlns:p14="http://schemas.microsoft.com/office/powerpoint/2010/main" val="11719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516E7-0AC0-ED2B-8C71-066C554971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037F5DF-9759-E062-991C-A2689599F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26BA145-97F1-E2DC-B2CF-A798B84A1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A6BEE8-E720-4AB6-8671-C21D1CBF7725}" type="datetimeFigureOut">
              <a:rPr lang="en-NZ" smtClean="0"/>
              <a:t>20/05/2026</a:t>
            </a:fld>
            <a:endParaRPr lang="en-NZ"/>
          </a:p>
        </p:txBody>
      </p:sp>
      <p:sp>
        <p:nvSpPr>
          <p:cNvPr id="5" name="Footer Placeholder 4">
            <a:extLst>
              <a:ext uri="{FF2B5EF4-FFF2-40B4-BE49-F238E27FC236}">
                <a16:creationId xmlns:a16="http://schemas.microsoft.com/office/drawing/2014/main" id="{5B03CE44-C4B5-E852-6F37-609ADC080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DC8E1851-6ECF-DF09-A611-064C3BECF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3FFA5B-DCAC-45A1-B5ED-F825530E85FC}" type="slidenum">
              <a:rPr lang="en-NZ" smtClean="0"/>
              <a:t>‹#›</a:t>
            </a:fld>
            <a:endParaRPr lang="en-NZ"/>
          </a:p>
        </p:txBody>
      </p:sp>
    </p:spTree>
    <p:extLst>
      <p:ext uri="{BB962C8B-B14F-4D97-AF65-F5344CB8AC3E}">
        <p14:creationId xmlns:p14="http://schemas.microsoft.com/office/powerpoint/2010/main" val="347071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33334-FCB4-63FE-9B9C-781F6B04C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D2B4B4B-9E8E-2582-B1E1-FBBBA7240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8B55F44-B5E4-9198-B0A8-97CD98959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4890-B39C-47ED-BAF3-76E538E3F4C7}" type="datetimeFigureOut">
              <a:rPr lang="en-NZ" smtClean="0"/>
              <a:t>20/05/2026</a:t>
            </a:fld>
            <a:endParaRPr lang="en-NZ"/>
          </a:p>
        </p:txBody>
      </p:sp>
      <p:sp>
        <p:nvSpPr>
          <p:cNvPr id="5" name="Footer Placeholder 4">
            <a:extLst>
              <a:ext uri="{FF2B5EF4-FFF2-40B4-BE49-F238E27FC236}">
                <a16:creationId xmlns:a16="http://schemas.microsoft.com/office/drawing/2014/main" id="{4516910D-45B9-8602-8007-0464FAE36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31CEF50-D720-DC21-FD6A-3EDB5853B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D0107-ED7C-4488-9FCF-9FF8D579D626}" type="slidenum">
              <a:rPr lang="en-NZ" smtClean="0"/>
              <a:t>‹#›</a:t>
            </a:fld>
            <a:endParaRPr lang="en-NZ"/>
          </a:p>
        </p:txBody>
      </p:sp>
    </p:spTree>
    <p:extLst>
      <p:ext uri="{BB962C8B-B14F-4D97-AF65-F5344CB8AC3E}">
        <p14:creationId xmlns:p14="http://schemas.microsoft.com/office/powerpoint/2010/main" val="16209495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BC29-20BA-86F7-64F2-691C4DD3C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22DAB-E69F-4AE1-7A46-7547925C7E90}"/>
              </a:ext>
            </a:extLst>
          </p:cNvPr>
          <p:cNvSpPr>
            <a:spLocks noGrp="1"/>
          </p:cNvSpPr>
          <p:nvPr>
            <p:ph type="ctrTitle"/>
          </p:nvPr>
        </p:nvSpPr>
        <p:spPr>
          <a:xfrm>
            <a:off x="682336" y="1214438"/>
            <a:ext cx="10618709" cy="2387600"/>
          </a:xfrm>
        </p:spPr>
        <p:txBody>
          <a:bodyPr>
            <a:normAutofit/>
          </a:bodyPr>
          <a:lstStyle/>
          <a:p>
            <a:r>
              <a:rPr lang="en-NZ" noProof="0" dirty="0">
                <a:latin typeface="Poppins"/>
                <a:cs typeface="Poppins"/>
              </a:rPr>
              <a:t>AHST Interim Career Framework Non-Degree</a:t>
            </a:r>
            <a:endParaRPr lang="en-NZ" noProof="0" dirty="0"/>
          </a:p>
        </p:txBody>
      </p:sp>
      <p:sp>
        <p:nvSpPr>
          <p:cNvPr id="3" name="Subtitle 2">
            <a:extLst>
              <a:ext uri="{FF2B5EF4-FFF2-40B4-BE49-F238E27FC236}">
                <a16:creationId xmlns:a16="http://schemas.microsoft.com/office/drawing/2014/main" id="{1EB64B91-A5FF-13BE-DEFE-198F34E4574F}"/>
              </a:ext>
            </a:extLst>
          </p:cNvPr>
          <p:cNvSpPr>
            <a:spLocks noGrp="1"/>
          </p:cNvSpPr>
          <p:nvPr>
            <p:ph type="subTitle" idx="1"/>
          </p:nvPr>
        </p:nvSpPr>
        <p:spPr>
          <a:xfrm>
            <a:off x="682335" y="3821113"/>
            <a:ext cx="8312727" cy="523153"/>
          </a:xfrm>
        </p:spPr>
        <p:txBody>
          <a:bodyPr>
            <a:normAutofit lnSpcReduction="10000"/>
          </a:bodyPr>
          <a:lstStyle/>
          <a:p>
            <a:r>
              <a:rPr lang="en-NZ" dirty="0"/>
              <a:t>May 2026</a:t>
            </a:r>
            <a:endParaRPr lang="en-NZ" noProof="0" dirty="0"/>
          </a:p>
        </p:txBody>
      </p:sp>
    </p:spTree>
    <p:extLst>
      <p:ext uri="{BB962C8B-B14F-4D97-AF65-F5344CB8AC3E}">
        <p14:creationId xmlns:p14="http://schemas.microsoft.com/office/powerpoint/2010/main" val="128801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5A2E-FCD9-B872-D035-FB0E19B77A28}"/>
              </a:ext>
            </a:extLst>
          </p:cNvPr>
          <p:cNvSpPr>
            <a:spLocks noGrp="1"/>
          </p:cNvSpPr>
          <p:nvPr>
            <p:ph type="title"/>
          </p:nvPr>
        </p:nvSpPr>
        <p:spPr/>
        <p:txBody>
          <a:bodyPr>
            <a:normAutofit/>
          </a:bodyPr>
          <a:lstStyle/>
          <a:p>
            <a:r>
              <a:rPr lang="en-NZ" sz="3600"/>
              <a:t>Quality assurance</a:t>
            </a:r>
          </a:p>
        </p:txBody>
      </p:sp>
      <p:sp>
        <p:nvSpPr>
          <p:cNvPr id="3" name="Content Placeholder 2">
            <a:extLst>
              <a:ext uri="{FF2B5EF4-FFF2-40B4-BE49-F238E27FC236}">
                <a16:creationId xmlns:a16="http://schemas.microsoft.com/office/drawing/2014/main" id="{47162FF9-FC08-897F-46AE-A858AA2DD437}"/>
              </a:ext>
            </a:extLst>
          </p:cNvPr>
          <p:cNvSpPr>
            <a:spLocks noGrp="1"/>
          </p:cNvSpPr>
          <p:nvPr>
            <p:ph idx="4294967295"/>
          </p:nvPr>
        </p:nvSpPr>
        <p:spPr>
          <a:xfrm>
            <a:off x="838200" y="1517073"/>
            <a:ext cx="10515600" cy="4659890"/>
          </a:xfrm>
        </p:spPr>
        <p:txBody>
          <a:bodyPr vert="horz" lIns="91440" tIns="45720" rIns="91440" bIns="45720" rtlCol="0" anchor="t">
            <a:normAutofit/>
          </a:bodyPr>
          <a:lstStyle/>
          <a:p>
            <a:pPr marL="0" indent="0">
              <a:buNone/>
            </a:pPr>
            <a:r>
              <a:rPr lang="en-NZ" sz="2200" b="1" dirty="0">
                <a:solidFill>
                  <a:schemeClr val="tx2"/>
                </a:solidFill>
              </a:rPr>
              <a:t>Q: How will national consistency be ensured?</a:t>
            </a:r>
            <a:endParaRPr lang="en-NZ" sz="2200" b="1" dirty="0">
              <a:solidFill>
                <a:schemeClr val="tx2"/>
              </a:solidFill>
              <a:cs typeface="Arial"/>
            </a:endParaRPr>
          </a:p>
          <a:p>
            <a:pPr marL="0" indent="0">
              <a:buNone/>
            </a:pPr>
            <a:r>
              <a:rPr lang="en-NZ" sz="2200" dirty="0">
                <a:solidFill>
                  <a:schemeClr val="tx2"/>
                </a:solidFill>
              </a:rPr>
              <a:t>A: The National Chief AHSTs met recently to sense-check and moderate decisions, ensuring consistency across the data.</a:t>
            </a:r>
            <a:endParaRPr lang="en-NZ" sz="2200" dirty="0">
              <a:solidFill>
                <a:schemeClr val="tx2"/>
              </a:solidFill>
              <a:cs typeface="Arial"/>
            </a:endParaRPr>
          </a:p>
          <a:p>
            <a:pPr marL="0" indent="0">
              <a:buNone/>
            </a:pPr>
            <a:endParaRPr lang="en-NZ" sz="2200" dirty="0">
              <a:solidFill>
                <a:schemeClr val="tx2"/>
              </a:solidFill>
              <a:cs typeface="Arial"/>
            </a:endParaRPr>
          </a:p>
          <a:p>
            <a:pPr marL="0" indent="0">
              <a:buNone/>
            </a:pPr>
            <a:r>
              <a:rPr lang="en-NZ" sz="2200" b="1" dirty="0">
                <a:solidFill>
                  <a:schemeClr val="tx2"/>
                </a:solidFill>
              </a:rPr>
              <a:t>Q: Is there a reconsideration process if someone disagrees with mapping?</a:t>
            </a:r>
            <a:endParaRPr lang="en-NZ" sz="2200" b="1" dirty="0">
              <a:solidFill>
                <a:schemeClr val="tx2"/>
              </a:solidFill>
              <a:cs typeface="Arial"/>
            </a:endParaRPr>
          </a:p>
          <a:p>
            <a:pPr marL="0" indent="0">
              <a:buNone/>
            </a:pPr>
            <a:r>
              <a:rPr lang="en-NZ" sz="2200" dirty="0">
                <a:solidFill>
                  <a:schemeClr val="tx2"/>
                </a:solidFill>
              </a:rPr>
              <a:t>A: Yes. A national reconsideration process will be in place. Unions will be involved in this process.</a:t>
            </a:r>
            <a:r>
              <a:rPr lang="en-NZ" sz="2200" dirty="0"/>
              <a:t> </a:t>
            </a:r>
            <a:endParaRPr lang="en-NZ" sz="2200" dirty="0">
              <a:cs typeface="Arial"/>
            </a:endParaRPr>
          </a:p>
          <a:p>
            <a:pPr marL="0" indent="0">
              <a:buNone/>
            </a:pPr>
            <a:endParaRPr lang="en-NZ" sz="2200" dirty="0"/>
          </a:p>
          <a:p>
            <a:endParaRPr lang="en-NZ" dirty="0"/>
          </a:p>
        </p:txBody>
      </p:sp>
    </p:spTree>
    <p:extLst>
      <p:ext uri="{BB962C8B-B14F-4D97-AF65-F5344CB8AC3E}">
        <p14:creationId xmlns:p14="http://schemas.microsoft.com/office/powerpoint/2010/main" val="67660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A621-CF81-2272-F512-DDE7DF193DF5}"/>
              </a:ext>
            </a:extLst>
          </p:cNvPr>
          <p:cNvSpPr>
            <a:spLocks noGrp="1"/>
          </p:cNvSpPr>
          <p:nvPr>
            <p:ph type="title"/>
          </p:nvPr>
        </p:nvSpPr>
        <p:spPr>
          <a:xfrm>
            <a:off x="710630" y="201693"/>
            <a:ext cx="10515600" cy="788266"/>
          </a:xfrm>
        </p:spPr>
        <p:txBody>
          <a:bodyPr>
            <a:normAutofit/>
          </a:bodyPr>
          <a:lstStyle/>
          <a:p>
            <a:r>
              <a:rPr lang="en-NZ" sz="4000" noProof="0"/>
              <a:t>Non-Degree Scale – Mapping &amp; Quality Assurance</a:t>
            </a:r>
          </a:p>
        </p:txBody>
      </p:sp>
      <p:graphicFrame>
        <p:nvGraphicFramePr>
          <p:cNvPr id="3" name="Table 2">
            <a:extLst>
              <a:ext uri="{FF2B5EF4-FFF2-40B4-BE49-F238E27FC236}">
                <a16:creationId xmlns:a16="http://schemas.microsoft.com/office/drawing/2014/main" id="{27F8186C-E9A1-0F18-CD1A-2CA12E4BF246}"/>
              </a:ext>
            </a:extLst>
          </p:cNvPr>
          <p:cNvGraphicFramePr>
            <a:graphicFrameLocks noGrp="1"/>
          </p:cNvGraphicFramePr>
          <p:nvPr>
            <p:extLst>
              <p:ext uri="{D42A27DB-BD31-4B8C-83A1-F6EECF244321}">
                <p14:modId xmlns:p14="http://schemas.microsoft.com/office/powerpoint/2010/main" val="2140586332"/>
              </p:ext>
            </p:extLst>
          </p:nvPr>
        </p:nvGraphicFramePr>
        <p:xfrm>
          <a:off x="838199" y="989959"/>
          <a:ext cx="10730502" cy="4142527"/>
        </p:xfrm>
        <a:graphic>
          <a:graphicData uri="http://schemas.openxmlformats.org/drawingml/2006/table">
            <a:tbl>
              <a:tblPr firstRow="1" bandRow="1">
                <a:tableStyleId>{5C22544A-7EE6-4342-B048-85BDC9FD1C3A}</a:tableStyleId>
              </a:tblPr>
              <a:tblGrid>
                <a:gridCol w="5925972">
                  <a:extLst>
                    <a:ext uri="{9D8B030D-6E8A-4147-A177-3AD203B41FA5}">
                      <a16:colId xmlns:a16="http://schemas.microsoft.com/office/drawing/2014/main" val="1577558952"/>
                    </a:ext>
                  </a:extLst>
                </a:gridCol>
                <a:gridCol w="4804530">
                  <a:extLst>
                    <a:ext uri="{9D8B030D-6E8A-4147-A177-3AD203B41FA5}">
                      <a16:colId xmlns:a16="http://schemas.microsoft.com/office/drawing/2014/main" val="645358357"/>
                    </a:ext>
                  </a:extLst>
                </a:gridCol>
              </a:tblGrid>
              <a:tr h="440317">
                <a:tc>
                  <a:txBody>
                    <a:bodyPr/>
                    <a:lstStyle/>
                    <a:p>
                      <a:r>
                        <a:rPr lang="en-NZ" sz="2200" noProof="0"/>
                        <a:t>Activity</a:t>
                      </a:r>
                    </a:p>
                  </a:txBody>
                  <a:tcPr/>
                </a:tc>
                <a:tc>
                  <a:txBody>
                    <a:bodyPr/>
                    <a:lstStyle/>
                    <a:p>
                      <a:r>
                        <a:rPr lang="en-NZ" sz="2200" noProof="0"/>
                        <a:t>Status</a:t>
                      </a:r>
                    </a:p>
                  </a:txBody>
                  <a:tcPr/>
                </a:tc>
                <a:extLst>
                  <a:ext uri="{0D108BD9-81ED-4DB2-BD59-A6C34878D82A}">
                    <a16:rowId xmlns:a16="http://schemas.microsoft.com/office/drawing/2014/main" val="2503844032"/>
                  </a:ext>
                </a:extLst>
              </a:tr>
              <a:tr h="713511">
                <a:tc>
                  <a:txBody>
                    <a:bodyPr/>
                    <a:lstStyle/>
                    <a:p>
                      <a:pPr marL="0" algn="l" defTabSz="914400" rtl="0" eaLnBrk="1" latinLnBrk="0" hangingPunct="1"/>
                      <a:r>
                        <a:rPr lang="en-NZ" sz="2200" kern="1200" noProof="0">
                          <a:solidFill>
                            <a:schemeClr val="tx2"/>
                          </a:solidFill>
                          <a:latin typeface="+mn-lt"/>
                          <a:ea typeface="+mn-ea"/>
                          <a:cs typeface="+mn-cs"/>
                        </a:rPr>
                        <a:t>Role mapping</a:t>
                      </a:r>
                    </a:p>
                  </a:txBody>
                  <a:tcPr/>
                </a:tc>
                <a:tc>
                  <a:txBody>
                    <a:bodyPr/>
                    <a:lstStyle/>
                    <a:p>
                      <a:pPr marL="0" lvl="0" algn="l" defTabSz="914400">
                        <a:buNone/>
                      </a:pPr>
                      <a:r>
                        <a:rPr lang="en-NZ" sz="2200" kern="1200" noProof="0">
                          <a:solidFill>
                            <a:schemeClr val="tx2"/>
                          </a:solidFill>
                          <a:latin typeface="+mn-lt"/>
                          <a:ea typeface="+mn-ea"/>
                          <a:cs typeface="+mn-cs"/>
                        </a:rPr>
                        <a:t>Complete</a:t>
                      </a:r>
                    </a:p>
                  </a:txBody>
                  <a:tcPr/>
                </a:tc>
                <a:extLst>
                  <a:ext uri="{0D108BD9-81ED-4DB2-BD59-A6C34878D82A}">
                    <a16:rowId xmlns:a16="http://schemas.microsoft.com/office/drawing/2014/main" val="3049701718"/>
                  </a:ext>
                </a:extLst>
              </a:tr>
              <a:tr h="758396">
                <a:tc>
                  <a:txBody>
                    <a:bodyPr/>
                    <a:lstStyle/>
                    <a:p>
                      <a:pPr marL="0" algn="l" defTabSz="914400" rtl="0" eaLnBrk="1" latinLnBrk="0" hangingPunct="1"/>
                      <a:r>
                        <a:rPr lang="en-NZ" sz="2200" kern="1200" noProof="0">
                          <a:solidFill>
                            <a:schemeClr val="tx2"/>
                          </a:solidFill>
                          <a:latin typeface="+mn-lt"/>
                          <a:ea typeface="+mn-ea"/>
                          <a:cs typeface="+mn-cs"/>
                        </a:rPr>
                        <a:t>Quality assurance on data</a:t>
                      </a:r>
                    </a:p>
                  </a:txBody>
                  <a:tcPr/>
                </a:tc>
                <a:tc>
                  <a:txBody>
                    <a:bodyPr/>
                    <a:lstStyle/>
                    <a:p>
                      <a:pPr marL="0" lvl="0" algn="l" defTabSz="914400">
                        <a:buNone/>
                      </a:pPr>
                      <a:r>
                        <a:rPr lang="en-NZ" sz="2200" kern="1200" noProof="0">
                          <a:solidFill>
                            <a:schemeClr val="tx2"/>
                          </a:solidFill>
                          <a:latin typeface="+mn-lt"/>
                          <a:ea typeface="+mn-ea"/>
                          <a:cs typeface="+mn-cs"/>
                        </a:rPr>
                        <a:t>Complete</a:t>
                      </a:r>
                    </a:p>
                  </a:txBody>
                  <a:tcPr/>
                </a:tc>
                <a:extLst>
                  <a:ext uri="{0D108BD9-81ED-4DB2-BD59-A6C34878D82A}">
                    <a16:rowId xmlns:a16="http://schemas.microsoft.com/office/drawing/2014/main" val="3913582183"/>
                  </a:ext>
                </a:extLst>
              </a:tr>
              <a:tr h="713511">
                <a:tc>
                  <a:txBody>
                    <a:bodyPr/>
                    <a:lstStyle/>
                    <a:p>
                      <a:pPr marL="0" algn="l" defTabSz="914400" rtl="0" eaLnBrk="1" latinLnBrk="0" hangingPunct="1"/>
                      <a:r>
                        <a:rPr lang="en-NZ" sz="2200" kern="1200" noProof="0">
                          <a:solidFill>
                            <a:schemeClr val="tx2"/>
                          </a:solidFill>
                          <a:latin typeface="+mn-lt"/>
                          <a:ea typeface="+mn-ea"/>
                          <a:cs typeface="+mn-cs"/>
                        </a:rPr>
                        <a:t>Data shared with unions for visibility</a:t>
                      </a:r>
                    </a:p>
                  </a:txBody>
                  <a:tcPr/>
                </a:tc>
                <a:tc>
                  <a:txBody>
                    <a:bodyPr/>
                    <a:lstStyle/>
                    <a:p>
                      <a:pPr marL="0" lvl="0" algn="l" defTabSz="914400">
                        <a:buNone/>
                      </a:pPr>
                      <a:r>
                        <a:rPr lang="en-NZ" sz="2200" kern="1200" noProof="0">
                          <a:solidFill>
                            <a:schemeClr val="tx2"/>
                          </a:solidFill>
                          <a:latin typeface="+mn-lt"/>
                          <a:ea typeface="+mn-ea"/>
                          <a:cs typeface="+mn-cs"/>
                        </a:rPr>
                        <a:t>This week</a:t>
                      </a:r>
                    </a:p>
                  </a:txBody>
                  <a:tcPr/>
                </a:tc>
                <a:extLst>
                  <a:ext uri="{0D108BD9-81ED-4DB2-BD59-A6C34878D82A}">
                    <a16:rowId xmlns:a16="http://schemas.microsoft.com/office/drawing/2014/main" val="2678415530"/>
                  </a:ext>
                </a:extLst>
              </a:tr>
              <a:tr h="758396">
                <a:tc>
                  <a:txBody>
                    <a:bodyPr/>
                    <a:lstStyle/>
                    <a:p>
                      <a:pPr marL="0" algn="l" defTabSz="914400" rtl="0" eaLnBrk="1" latinLnBrk="0" hangingPunct="1"/>
                      <a:r>
                        <a:rPr lang="en-NZ" sz="2200" kern="1200" noProof="0">
                          <a:solidFill>
                            <a:schemeClr val="tx2"/>
                          </a:solidFill>
                          <a:latin typeface="+mn-lt"/>
                          <a:ea typeface="+mn-ea"/>
                          <a:cs typeface="+mn-cs"/>
                        </a:rPr>
                        <a:t>Data submitted to payroll</a:t>
                      </a:r>
                    </a:p>
                  </a:txBody>
                  <a:tcPr/>
                </a:tc>
                <a:tc>
                  <a:txBody>
                    <a:bodyPr/>
                    <a:lstStyle/>
                    <a:p>
                      <a:pPr marL="0" lvl="0" algn="l" defTabSz="914400">
                        <a:buNone/>
                      </a:pPr>
                      <a:r>
                        <a:rPr lang="en-NZ" sz="2200" kern="1200" noProof="0">
                          <a:solidFill>
                            <a:schemeClr val="tx2"/>
                          </a:solidFill>
                          <a:latin typeface="+mn-lt"/>
                          <a:ea typeface="+mn-ea"/>
                          <a:cs typeface="+mn-cs"/>
                        </a:rPr>
                        <a:t>Alongside degree scale</a:t>
                      </a:r>
                    </a:p>
                  </a:txBody>
                  <a:tcPr/>
                </a:tc>
                <a:extLst>
                  <a:ext uri="{0D108BD9-81ED-4DB2-BD59-A6C34878D82A}">
                    <a16:rowId xmlns:a16="http://schemas.microsoft.com/office/drawing/2014/main" val="331603340"/>
                  </a:ext>
                </a:extLst>
              </a:tr>
              <a:tr h="758396">
                <a:tc>
                  <a:txBody>
                    <a:bodyPr/>
                    <a:lstStyle/>
                    <a:p>
                      <a:pPr marL="0" algn="l" defTabSz="914400" rtl="0" eaLnBrk="1" latinLnBrk="0" hangingPunct="1"/>
                      <a:r>
                        <a:rPr lang="en-NZ" sz="2200" kern="1200" noProof="0" dirty="0">
                          <a:solidFill>
                            <a:schemeClr val="tx2"/>
                          </a:solidFill>
                          <a:latin typeface="+mn-lt"/>
                          <a:ea typeface="+mn-ea"/>
                          <a:cs typeface="+mn-cs"/>
                        </a:rPr>
                        <a:t>Staff notifications of outcome</a:t>
                      </a:r>
                    </a:p>
                  </a:txBody>
                  <a:tcPr/>
                </a:tc>
                <a:tc>
                  <a:txBody>
                    <a:bodyPr/>
                    <a:lstStyle/>
                    <a:p>
                      <a:pPr marL="0" lvl="0" algn="l" defTabSz="914400">
                        <a:buNone/>
                      </a:pPr>
                      <a:r>
                        <a:rPr lang="en-NZ" sz="2200" kern="1200" noProof="0" dirty="0">
                          <a:solidFill>
                            <a:schemeClr val="tx2"/>
                          </a:solidFill>
                          <a:latin typeface="+mn-lt"/>
                          <a:ea typeface="+mn-ea"/>
                          <a:cs typeface="+mn-cs"/>
                        </a:rPr>
                        <a:t>To begin early June</a:t>
                      </a:r>
                    </a:p>
                  </a:txBody>
                  <a:tcPr/>
                </a:tc>
                <a:extLst>
                  <a:ext uri="{0D108BD9-81ED-4DB2-BD59-A6C34878D82A}">
                    <a16:rowId xmlns:a16="http://schemas.microsoft.com/office/drawing/2014/main" val="1598676874"/>
                  </a:ext>
                </a:extLst>
              </a:tr>
            </a:tbl>
          </a:graphicData>
        </a:graphic>
      </p:graphicFrame>
    </p:spTree>
    <p:extLst>
      <p:ext uri="{BB962C8B-B14F-4D97-AF65-F5344CB8AC3E}">
        <p14:creationId xmlns:p14="http://schemas.microsoft.com/office/powerpoint/2010/main" val="239755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A621-CF81-2272-F512-DDE7DF193DF5}"/>
              </a:ext>
            </a:extLst>
          </p:cNvPr>
          <p:cNvSpPr>
            <a:spLocks noGrp="1"/>
          </p:cNvSpPr>
          <p:nvPr>
            <p:ph type="title"/>
          </p:nvPr>
        </p:nvSpPr>
        <p:spPr>
          <a:xfrm>
            <a:off x="358832" y="183997"/>
            <a:ext cx="11833168" cy="788266"/>
          </a:xfrm>
        </p:spPr>
        <p:txBody>
          <a:bodyPr>
            <a:normAutofit/>
          </a:bodyPr>
          <a:lstStyle/>
          <a:p>
            <a:r>
              <a:rPr lang="en-NZ" sz="4000" noProof="0">
                <a:cs typeface="Poppins SemiBold"/>
              </a:rPr>
              <a:t>Payment Schedule</a:t>
            </a:r>
          </a:p>
        </p:txBody>
      </p:sp>
      <p:sp>
        <p:nvSpPr>
          <p:cNvPr id="4" name="TextBox 3">
            <a:extLst>
              <a:ext uri="{FF2B5EF4-FFF2-40B4-BE49-F238E27FC236}">
                <a16:creationId xmlns:a16="http://schemas.microsoft.com/office/drawing/2014/main" id="{966ED860-A5E5-19A3-59D1-27B5AC9AF0B8}"/>
              </a:ext>
            </a:extLst>
          </p:cNvPr>
          <p:cNvSpPr txBox="1"/>
          <p:nvPr/>
        </p:nvSpPr>
        <p:spPr>
          <a:xfrm>
            <a:off x="762000" y="972263"/>
            <a:ext cx="10391775" cy="1431161"/>
          </a:xfrm>
          <a:prstGeom prst="rect">
            <a:avLst/>
          </a:prstGeom>
          <a:noFill/>
        </p:spPr>
        <p:txBody>
          <a:bodyPr wrap="square" lIns="91440" tIns="45720" rIns="91440" bIns="45720" anchor="t">
            <a:spAutoFit/>
          </a:bodyPr>
          <a:lstStyle/>
          <a:p>
            <a:pPr marL="414655" indent="-342900">
              <a:spcBef>
                <a:spcPts val="600"/>
              </a:spcBef>
              <a:spcAft>
                <a:spcPts val="600"/>
              </a:spcAft>
              <a:buFont typeface="Arial" panose="020B0604020202020204" pitchFamily="34" charset="0"/>
              <a:buChar char="•"/>
              <a:defRPr/>
            </a:pPr>
            <a:r>
              <a:rPr lang="en-NZ" sz="2400" dirty="0">
                <a:solidFill>
                  <a:schemeClr val="tx2"/>
                </a:solidFill>
                <a:cs typeface="Poppins"/>
              </a:rPr>
              <a:t>Non-degree scale payments will follow the same schedule as the degree scale implementation.</a:t>
            </a:r>
          </a:p>
          <a:p>
            <a:pPr algn="ctr">
              <a:spcBef>
                <a:spcPts val="1200"/>
              </a:spcBef>
              <a:buNone/>
            </a:pPr>
            <a:r>
              <a:rPr lang="en-NZ" sz="2400" i="1" dirty="0">
                <a:solidFill>
                  <a:schemeClr val="tx2"/>
                </a:solidFill>
                <a:cs typeface="Poppins"/>
              </a:rPr>
              <a:t>[Payment schedule to be uploaded to Te Haerenga]</a:t>
            </a:r>
          </a:p>
        </p:txBody>
      </p:sp>
    </p:spTree>
    <p:extLst>
      <p:ext uri="{BB962C8B-B14F-4D97-AF65-F5344CB8AC3E}">
        <p14:creationId xmlns:p14="http://schemas.microsoft.com/office/powerpoint/2010/main" val="104319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31D8-632D-0D74-B6DC-4AC6968CCBB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59D04BF-6ECF-A6C0-F293-2C7DCFDC5B99}"/>
              </a:ext>
            </a:extLst>
          </p:cNvPr>
          <p:cNvSpPr>
            <a:spLocks noGrp="1"/>
          </p:cNvSpPr>
          <p:nvPr>
            <p:ph idx="4294967295"/>
          </p:nvPr>
        </p:nvSpPr>
        <p:spPr>
          <a:xfrm>
            <a:off x="838200" y="1653708"/>
            <a:ext cx="10515600" cy="4351338"/>
          </a:xfrm>
        </p:spPr>
        <p:txBody>
          <a:bodyPr>
            <a:normAutofit/>
          </a:bodyPr>
          <a:lstStyle/>
          <a:p>
            <a:pPr marL="414655" indent="-342900">
              <a:spcBef>
                <a:spcPts val="600"/>
              </a:spcBef>
              <a:spcAft>
                <a:spcPts val="600"/>
              </a:spcAft>
              <a:defRPr/>
            </a:pPr>
            <a:r>
              <a:rPr lang="en-NZ" sz="2400" dirty="0">
                <a:solidFill>
                  <a:schemeClr val="tx2"/>
                </a:solidFill>
                <a:cs typeface="Poppins"/>
              </a:rPr>
              <a:t>Implementing the ICF has been a significant undertaking.</a:t>
            </a:r>
          </a:p>
          <a:p>
            <a:pPr marL="414655" indent="-342900">
              <a:spcBef>
                <a:spcPts val="600"/>
              </a:spcBef>
              <a:spcAft>
                <a:spcPts val="600"/>
              </a:spcAft>
              <a:defRPr/>
            </a:pPr>
            <a:r>
              <a:rPr lang="en-NZ" sz="2400" dirty="0">
                <a:solidFill>
                  <a:schemeClr val="tx2"/>
                </a:solidFill>
                <a:cs typeface="Poppins"/>
              </a:rPr>
              <a:t>We have been trying to move fast as possible, understanding there were dependencies and competing priorities across our system. We acknowledge that this has taken significantly longer than we anticipated.</a:t>
            </a:r>
          </a:p>
          <a:p>
            <a:pPr marL="414655" indent="-342900">
              <a:spcBef>
                <a:spcPts val="600"/>
              </a:spcBef>
              <a:spcAft>
                <a:spcPts val="600"/>
              </a:spcAft>
              <a:defRPr/>
            </a:pPr>
            <a:r>
              <a:rPr lang="en-NZ" sz="2400" dirty="0">
                <a:solidFill>
                  <a:schemeClr val="tx2"/>
                </a:solidFill>
                <a:cs typeface="Poppins"/>
              </a:rPr>
              <a:t>Our intention with the ICF is to get greater consistency in the placement of roles on the new designated salary scales</a:t>
            </a:r>
          </a:p>
          <a:p>
            <a:pPr marL="871855" lvl="1" indent="-342900">
              <a:spcBef>
                <a:spcPts val="600"/>
              </a:spcBef>
              <a:spcAft>
                <a:spcPts val="600"/>
              </a:spcAft>
              <a:buFont typeface="Courier New" panose="02070309020205020404" pitchFamily="49" charset="0"/>
              <a:buChar char="o"/>
              <a:defRPr/>
            </a:pPr>
            <a:r>
              <a:rPr lang="en-NZ" dirty="0">
                <a:solidFill>
                  <a:schemeClr val="tx2"/>
                </a:solidFill>
                <a:cs typeface="Poppins"/>
              </a:rPr>
              <a:t>ICF is an interim step in our journey towards an established career framework based on evidence from the new job evaluation methodology</a:t>
            </a:r>
          </a:p>
          <a:p>
            <a:pPr marL="457200" lvl="1" indent="0">
              <a:buNone/>
            </a:pPr>
            <a:endParaRPr lang="en-NZ" dirty="0">
              <a:solidFill>
                <a:schemeClr val="tx2"/>
              </a:solidFill>
            </a:endParaRPr>
          </a:p>
          <a:p>
            <a:endParaRPr lang="en-US" dirty="0"/>
          </a:p>
        </p:txBody>
      </p:sp>
    </p:spTree>
    <p:extLst>
      <p:ext uri="{BB962C8B-B14F-4D97-AF65-F5344CB8AC3E}">
        <p14:creationId xmlns:p14="http://schemas.microsoft.com/office/powerpoint/2010/main" val="185920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3731-F29B-A845-B40B-881D839A5A81}"/>
              </a:ext>
            </a:extLst>
          </p:cNvPr>
          <p:cNvSpPr>
            <a:spLocks noGrp="1"/>
          </p:cNvSpPr>
          <p:nvPr>
            <p:ph type="title"/>
          </p:nvPr>
        </p:nvSpPr>
        <p:spPr>
          <a:xfrm>
            <a:off x="838200" y="171973"/>
            <a:ext cx="10515600" cy="788266"/>
          </a:xfrm>
        </p:spPr>
        <p:txBody>
          <a:bodyPr>
            <a:normAutofit/>
          </a:bodyPr>
          <a:lstStyle/>
          <a:p>
            <a:r>
              <a:rPr lang="en-US" sz="3600" dirty="0">
                <a:cs typeface="Poppins SemiBold"/>
              </a:rPr>
              <a:t>ICF Mapping</a:t>
            </a:r>
            <a:endParaRPr lang="en-US" sz="3600" dirty="0"/>
          </a:p>
        </p:txBody>
      </p:sp>
      <p:sp>
        <p:nvSpPr>
          <p:cNvPr id="3" name="Content Placeholder 2">
            <a:extLst>
              <a:ext uri="{FF2B5EF4-FFF2-40B4-BE49-F238E27FC236}">
                <a16:creationId xmlns:a16="http://schemas.microsoft.com/office/drawing/2014/main" id="{1D34AE69-40DB-E605-8F3C-68D3B8A9DE19}"/>
              </a:ext>
            </a:extLst>
          </p:cNvPr>
          <p:cNvSpPr>
            <a:spLocks noGrp="1"/>
          </p:cNvSpPr>
          <p:nvPr>
            <p:ph idx="4294967295"/>
          </p:nvPr>
        </p:nvSpPr>
        <p:spPr>
          <a:xfrm>
            <a:off x="838200" y="960239"/>
            <a:ext cx="10515600" cy="4882236"/>
          </a:xfrm>
        </p:spPr>
        <p:txBody>
          <a:bodyPr>
            <a:noAutofit/>
          </a:bodyPr>
          <a:lstStyle/>
          <a:p>
            <a:pPr>
              <a:spcBef>
                <a:spcPts val="600"/>
              </a:spcBef>
              <a:spcAft>
                <a:spcPts val="600"/>
              </a:spcAft>
              <a:defRPr/>
            </a:pPr>
            <a:r>
              <a:rPr lang="en-NZ" sz="2400" dirty="0">
                <a:solidFill>
                  <a:schemeClr val="tx2"/>
                </a:solidFill>
                <a:cs typeface="Poppins"/>
              </a:rPr>
              <a:t>Intent: To address anomalies that arose from pay equity translations for designated roles</a:t>
            </a:r>
          </a:p>
          <a:p>
            <a:pPr lvl="1">
              <a:buFont typeface="Courier New" panose="02070309020205020404" pitchFamily="49" charset="0"/>
              <a:buChar char="o"/>
            </a:pPr>
            <a:r>
              <a:rPr lang="en-NZ" dirty="0">
                <a:solidFill>
                  <a:schemeClr val="tx2"/>
                </a:solidFill>
                <a:cs typeface="Poppins"/>
              </a:rPr>
              <a:t>About existing designated roles, it's not about creating new designated roles. </a:t>
            </a:r>
          </a:p>
          <a:p>
            <a:pPr lvl="1">
              <a:buFont typeface="Courier New" panose="02070309020205020404" pitchFamily="49" charset="0"/>
              <a:buChar char="o"/>
            </a:pPr>
            <a:r>
              <a:rPr lang="en-NZ" dirty="0">
                <a:solidFill>
                  <a:schemeClr val="tx2"/>
                </a:solidFill>
                <a:cs typeface="Poppins"/>
              </a:rPr>
              <a:t>Focus is on the role, not the person therefore, different from the pay equity process.</a:t>
            </a:r>
          </a:p>
          <a:p>
            <a:pPr lvl="1">
              <a:buFont typeface="Courier New" panose="02070309020205020404" pitchFamily="49" charset="0"/>
              <a:buChar char="o"/>
            </a:pPr>
            <a:endParaRPr lang="en-NZ" dirty="0">
              <a:solidFill>
                <a:schemeClr val="tx2"/>
              </a:solidFill>
              <a:cs typeface="Poppins"/>
            </a:endParaRPr>
          </a:p>
          <a:p>
            <a:pPr>
              <a:spcBef>
                <a:spcPts val="600"/>
              </a:spcBef>
              <a:spcAft>
                <a:spcPts val="600"/>
              </a:spcAft>
              <a:defRPr/>
            </a:pPr>
            <a:r>
              <a:rPr lang="en-NZ" sz="2400" dirty="0">
                <a:solidFill>
                  <a:schemeClr val="tx2"/>
                </a:solidFill>
                <a:cs typeface="Poppins"/>
              </a:rPr>
              <a:t>Professions not included in PE/ICF implementation: </a:t>
            </a:r>
          </a:p>
          <a:p>
            <a:pPr lvl="1">
              <a:spcBef>
                <a:spcPts val="600"/>
              </a:spcBef>
              <a:spcAft>
                <a:spcPts val="600"/>
              </a:spcAft>
              <a:buFont typeface="Courier New" panose="02070309020205020404" pitchFamily="49" charset="0"/>
              <a:buChar char="o"/>
              <a:defRPr/>
            </a:pPr>
            <a:r>
              <a:rPr lang="en-US" dirty="0">
                <a:solidFill>
                  <a:schemeClr val="tx2"/>
                </a:solidFill>
                <a:cs typeface="Poppins"/>
              </a:rPr>
              <a:t>Sonographers, Psychologists, Medical Physicists, MRI and Nuclear Medicine, Perfusionists.</a:t>
            </a:r>
          </a:p>
          <a:p>
            <a:pPr>
              <a:spcBef>
                <a:spcPts val="600"/>
              </a:spcBef>
              <a:spcAft>
                <a:spcPts val="600"/>
              </a:spcAft>
              <a:defRPr/>
            </a:pPr>
            <a:r>
              <a:rPr lang="en-US" sz="2400" dirty="0">
                <a:solidFill>
                  <a:schemeClr val="tx2"/>
                </a:solidFill>
                <a:cs typeface="Poppins"/>
              </a:rPr>
              <a:t>Minimum steps as a result of previous agreements will be applied.</a:t>
            </a:r>
            <a:endParaRPr lang="en-NZ" dirty="0">
              <a:solidFill>
                <a:schemeClr val="tx2"/>
              </a:solidFill>
              <a:cs typeface="Poppins"/>
            </a:endParaRPr>
          </a:p>
        </p:txBody>
      </p:sp>
    </p:spTree>
    <p:extLst>
      <p:ext uri="{BB962C8B-B14F-4D97-AF65-F5344CB8AC3E}">
        <p14:creationId xmlns:p14="http://schemas.microsoft.com/office/powerpoint/2010/main" val="300063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A621-CF81-2272-F512-DDE7DF193DF5}"/>
              </a:ext>
            </a:extLst>
          </p:cNvPr>
          <p:cNvSpPr>
            <a:spLocks noGrp="1"/>
          </p:cNvSpPr>
          <p:nvPr>
            <p:ph type="title"/>
          </p:nvPr>
        </p:nvSpPr>
        <p:spPr>
          <a:xfrm>
            <a:off x="358832" y="183997"/>
            <a:ext cx="11833168" cy="788266"/>
          </a:xfrm>
        </p:spPr>
        <p:txBody>
          <a:bodyPr>
            <a:normAutofit/>
          </a:bodyPr>
          <a:lstStyle/>
          <a:p>
            <a:r>
              <a:rPr lang="en-NZ" sz="4000" noProof="0" dirty="0">
                <a:cs typeface="Poppins SemiBold"/>
              </a:rPr>
              <a:t>Non-Degree ICF Scale</a:t>
            </a:r>
          </a:p>
        </p:txBody>
      </p:sp>
      <p:sp>
        <p:nvSpPr>
          <p:cNvPr id="4" name="TextBox 3">
            <a:extLst>
              <a:ext uri="{FF2B5EF4-FFF2-40B4-BE49-F238E27FC236}">
                <a16:creationId xmlns:a16="http://schemas.microsoft.com/office/drawing/2014/main" id="{966ED860-A5E5-19A3-59D1-27B5AC9AF0B8}"/>
              </a:ext>
            </a:extLst>
          </p:cNvPr>
          <p:cNvSpPr txBox="1"/>
          <p:nvPr/>
        </p:nvSpPr>
        <p:spPr>
          <a:xfrm>
            <a:off x="762000" y="972263"/>
            <a:ext cx="10391775" cy="4247317"/>
          </a:xfrm>
          <a:prstGeom prst="rect">
            <a:avLst/>
          </a:prstGeom>
          <a:noFill/>
        </p:spPr>
        <p:txBody>
          <a:bodyPr wrap="square" lIns="91440" tIns="45720" rIns="91440" bIns="45720" anchor="ctr">
            <a:spAutoFit/>
          </a:bodyPr>
          <a:lstStyle/>
          <a:p>
            <a:pPr algn="ctr">
              <a:buNone/>
            </a:pPr>
            <a:r>
              <a:rPr lang="en-NZ" sz="2400" i="1">
                <a:solidFill>
                  <a:schemeClr val="tx2"/>
                </a:solidFill>
                <a:cs typeface="Poppins"/>
              </a:rPr>
              <a:t>[Non-degree scale image to be inserted]</a:t>
            </a:r>
          </a:p>
        </p:txBody>
      </p:sp>
      <p:pic>
        <p:nvPicPr>
          <p:cNvPr id="6" name="Picture 5">
            <a:extLst>
              <a:ext uri="{FF2B5EF4-FFF2-40B4-BE49-F238E27FC236}">
                <a16:creationId xmlns:a16="http://schemas.microsoft.com/office/drawing/2014/main" id="{441E33E5-E529-7656-5DE2-F4C7EEFF13E3}"/>
              </a:ext>
            </a:extLst>
          </p:cNvPr>
          <p:cNvPicPr>
            <a:picLocks noChangeAspect="1"/>
          </p:cNvPicPr>
          <p:nvPr/>
        </p:nvPicPr>
        <p:blipFill>
          <a:blip r:embed="rId2"/>
          <a:stretch>
            <a:fillRect/>
          </a:stretch>
        </p:blipFill>
        <p:spPr>
          <a:xfrm>
            <a:off x="959215" y="1057631"/>
            <a:ext cx="10194560" cy="4742737"/>
          </a:xfrm>
          <a:prstGeom prst="rect">
            <a:avLst/>
          </a:prstGeom>
        </p:spPr>
      </p:pic>
    </p:spTree>
    <p:extLst>
      <p:ext uri="{BB962C8B-B14F-4D97-AF65-F5344CB8AC3E}">
        <p14:creationId xmlns:p14="http://schemas.microsoft.com/office/powerpoint/2010/main" val="3802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D712-4A10-E52C-CBDB-88ED42E8F17A}"/>
              </a:ext>
            </a:extLst>
          </p:cNvPr>
          <p:cNvSpPr>
            <a:spLocks noGrp="1"/>
          </p:cNvSpPr>
          <p:nvPr>
            <p:ph type="title"/>
          </p:nvPr>
        </p:nvSpPr>
        <p:spPr/>
        <p:txBody>
          <a:bodyPr>
            <a:normAutofit/>
          </a:bodyPr>
          <a:lstStyle/>
          <a:p>
            <a:r>
              <a:rPr lang="en-NZ" sz="3600"/>
              <a:t>FAQs Mapping considerations</a:t>
            </a:r>
          </a:p>
        </p:txBody>
      </p:sp>
      <p:sp>
        <p:nvSpPr>
          <p:cNvPr id="3" name="Content Placeholder 2">
            <a:extLst>
              <a:ext uri="{FF2B5EF4-FFF2-40B4-BE49-F238E27FC236}">
                <a16:creationId xmlns:a16="http://schemas.microsoft.com/office/drawing/2014/main" id="{D8E0FB7D-C175-00E9-D149-2DC6FCDDFB80}"/>
              </a:ext>
            </a:extLst>
          </p:cNvPr>
          <p:cNvSpPr>
            <a:spLocks noGrp="1"/>
          </p:cNvSpPr>
          <p:nvPr>
            <p:ph idx="4294967295"/>
          </p:nvPr>
        </p:nvSpPr>
        <p:spPr>
          <a:xfrm>
            <a:off x="838200" y="1517073"/>
            <a:ext cx="10515600" cy="4061794"/>
          </a:xfrm>
        </p:spPr>
        <p:txBody>
          <a:bodyPr>
            <a:normAutofit/>
          </a:bodyPr>
          <a:lstStyle/>
          <a:p>
            <a:pPr marL="0" indent="0">
              <a:buNone/>
            </a:pPr>
            <a:r>
              <a:rPr lang="en-NZ" sz="2200" dirty="0"/>
              <a:t>Q: What are the mapping considerations?</a:t>
            </a:r>
          </a:p>
          <a:p>
            <a:pPr marL="0" indent="0">
              <a:buNone/>
            </a:pPr>
            <a:endParaRPr lang="en-NZ" sz="2200" dirty="0"/>
          </a:p>
          <a:p>
            <a:pPr marL="0" indent="0">
              <a:buNone/>
            </a:pPr>
            <a:r>
              <a:rPr lang="en-NZ" sz="2200" dirty="0"/>
              <a:t>A: The mapping process considers the requirements of the role. </a:t>
            </a:r>
            <a:r>
              <a:rPr lang="en-NZ" sz="2200" dirty="0">
                <a:solidFill>
                  <a:schemeClr val="tx2"/>
                </a:solidFill>
              </a:rPr>
              <a:t>An individual’s job title is </a:t>
            </a:r>
            <a:r>
              <a:rPr lang="en-NZ" sz="2200" b="1" dirty="0">
                <a:solidFill>
                  <a:srgbClr val="FF0000"/>
                </a:solidFill>
              </a:rPr>
              <a:t>not</a:t>
            </a:r>
            <a:r>
              <a:rPr lang="en-NZ" sz="2200" dirty="0">
                <a:solidFill>
                  <a:schemeClr val="tx2"/>
                </a:solidFill>
              </a:rPr>
              <a:t> the determining factor of where a role will be placed – ICF uses overarching role groupings to describe roles with similar characteristics (umbrella term)</a:t>
            </a:r>
          </a:p>
          <a:p>
            <a:endParaRPr lang="en-NZ" dirty="0"/>
          </a:p>
        </p:txBody>
      </p:sp>
    </p:spTree>
    <p:extLst>
      <p:ext uri="{BB962C8B-B14F-4D97-AF65-F5344CB8AC3E}">
        <p14:creationId xmlns:p14="http://schemas.microsoft.com/office/powerpoint/2010/main" val="95042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95E93-0F49-373C-F834-829316F2D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3A460-50C2-4720-0231-1F876F1DF72F}"/>
              </a:ext>
            </a:extLst>
          </p:cNvPr>
          <p:cNvSpPr>
            <a:spLocks noGrp="1"/>
          </p:cNvSpPr>
          <p:nvPr>
            <p:ph type="title"/>
          </p:nvPr>
        </p:nvSpPr>
        <p:spPr>
          <a:xfrm>
            <a:off x="838200" y="246187"/>
            <a:ext cx="10515600" cy="788266"/>
          </a:xfrm>
        </p:spPr>
        <p:txBody>
          <a:bodyPr>
            <a:noAutofit/>
          </a:bodyPr>
          <a:lstStyle/>
          <a:p>
            <a:r>
              <a:rPr lang="en-US" sz="3600">
                <a:cs typeface="Poppins SemiBold"/>
              </a:rPr>
              <a:t>FAQs– Roles and responsibilities </a:t>
            </a:r>
            <a:endParaRPr lang="en-US" sz="3600"/>
          </a:p>
        </p:txBody>
      </p:sp>
      <p:sp>
        <p:nvSpPr>
          <p:cNvPr id="3" name="Content Placeholder 2">
            <a:extLst>
              <a:ext uri="{FF2B5EF4-FFF2-40B4-BE49-F238E27FC236}">
                <a16:creationId xmlns:a16="http://schemas.microsoft.com/office/drawing/2014/main" id="{B09C42E7-D8CA-E736-1CE6-D325F5B26A78}"/>
              </a:ext>
            </a:extLst>
          </p:cNvPr>
          <p:cNvSpPr>
            <a:spLocks noGrp="1"/>
          </p:cNvSpPr>
          <p:nvPr>
            <p:ph idx="4294967295"/>
          </p:nvPr>
        </p:nvSpPr>
        <p:spPr>
          <a:xfrm>
            <a:off x="441789" y="1250210"/>
            <a:ext cx="11661168" cy="4882236"/>
          </a:xfrm>
        </p:spPr>
        <p:txBody>
          <a:bodyPr>
            <a:noAutofit/>
          </a:bodyPr>
          <a:lstStyle/>
          <a:p>
            <a:pPr marL="0" indent="0">
              <a:buNone/>
            </a:pPr>
            <a:endParaRPr lang="en-NZ" sz="2200">
              <a:solidFill>
                <a:schemeClr val="tx2"/>
              </a:solidFill>
            </a:endParaRPr>
          </a:p>
          <a:p>
            <a:pPr>
              <a:spcBef>
                <a:spcPts val="600"/>
              </a:spcBef>
              <a:spcAft>
                <a:spcPts val="600"/>
              </a:spcAft>
              <a:defRPr/>
            </a:pPr>
            <a:endParaRPr lang="en-US" sz="2400">
              <a:solidFill>
                <a:schemeClr val="tx2"/>
              </a:solidFill>
              <a:cs typeface="Poppins"/>
            </a:endParaRPr>
          </a:p>
        </p:txBody>
      </p:sp>
      <p:sp>
        <p:nvSpPr>
          <p:cNvPr id="6" name="Content Placeholder 2">
            <a:extLst>
              <a:ext uri="{FF2B5EF4-FFF2-40B4-BE49-F238E27FC236}">
                <a16:creationId xmlns:a16="http://schemas.microsoft.com/office/drawing/2014/main" id="{C6710BF1-FFAD-9CA9-C8D1-60C16358F051}"/>
              </a:ext>
            </a:extLst>
          </p:cNvPr>
          <p:cNvSpPr>
            <a:spLocks noGrp="1"/>
          </p:cNvSpPr>
          <p:nvPr>
            <p:ph idx="4294967295"/>
          </p:nvPr>
        </p:nvSpPr>
        <p:spPr>
          <a:xfrm>
            <a:off x="910119" y="1366462"/>
            <a:ext cx="10515600" cy="4325421"/>
          </a:xfrm>
        </p:spPr>
        <p:txBody>
          <a:bodyPr vert="horz" lIns="91440" tIns="45720" rIns="91440" bIns="45720" rtlCol="0" anchor="t">
            <a:normAutofit/>
          </a:bodyPr>
          <a:lstStyle/>
          <a:p>
            <a:pPr marL="0" indent="0">
              <a:buNone/>
            </a:pPr>
            <a:r>
              <a:rPr lang="en-NZ" sz="2200" b="1">
                <a:solidFill>
                  <a:schemeClr val="tx2"/>
                </a:solidFill>
              </a:rPr>
              <a:t>Q: Who leads the mapping process at a district level?</a:t>
            </a:r>
            <a:endParaRPr lang="en-NZ" sz="2200" b="1">
              <a:solidFill>
                <a:schemeClr val="tx2"/>
              </a:solidFill>
              <a:cs typeface="Arial"/>
            </a:endParaRPr>
          </a:p>
          <a:p>
            <a:pPr marL="0" indent="0">
              <a:buNone/>
            </a:pPr>
            <a:r>
              <a:rPr lang="en-NZ" sz="2200">
                <a:solidFill>
                  <a:schemeClr val="tx2"/>
                </a:solidFill>
              </a:rPr>
              <a:t>A: To help ensure consistency at district level, the district Chief Allied Health Officers will have oversight of the mapping process.</a:t>
            </a:r>
            <a:endParaRPr lang="en-NZ" sz="2200">
              <a:solidFill>
                <a:schemeClr val="tx2"/>
              </a:solidFill>
              <a:cs typeface="Arial"/>
            </a:endParaRPr>
          </a:p>
          <a:p>
            <a:endParaRPr lang="en-NZ">
              <a:solidFill>
                <a:schemeClr val="tx2"/>
              </a:solidFill>
            </a:endParaRPr>
          </a:p>
          <a:p>
            <a:pPr marL="0" indent="0">
              <a:buNone/>
            </a:pPr>
            <a:r>
              <a:rPr lang="en-NZ" sz="2200" b="1">
                <a:solidFill>
                  <a:schemeClr val="tx2"/>
                </a:solidFill>
              </a:rPr>
              <a:t>Q: Who else is involved in confirming mapping?</a:t>
            </a:r>
            <a:endParaRPr lang="en-NZ" sz="2200" b="1">
              <a:solidFill>
                <a:schemeClr val="tx2"/>
              </a:solidFill>
              <a:cs typeface="Arial"/>
            </a:endParaRPr>
          </a:p>
          <a:p>
            <a:pPr marL="0" indent="0">
              <a:buNone/>
            </a:pPr>
            <a:r>
              <a:rPr lang="en-NZ" sz="2200">
                <a:solidFill>
                  <a:schemeClr val="tx2"/>
                </a:solidFill>
              </a:rPr>
              <a:t>A: CAHST/their office will work with Operations Managers, with input from line managers and unions. HR support is needed, and BI support may also be required.</a:t>
            </a:r>
            <a:endParaRPr lang="en-NZ" sz="2200">
              <a:solidFill>
                <a:schemeClr val="tx2"/>
              </a:solidFill>
              <a:cs typeface="Arial"/>
            </a:endParaRPr>
          </a:p>
          <a:p>
            <a:endParaRPr lang="en-NZ"/>
          </a:p>
          <a:p>
            <a:pPr marL="0" indent="0">
              <a:buNone/>
            </a:pPr>
            <a:endParaRPr lang="en-NZ"/>
          </a:p>
        </p:txBody>
      </p:sp>
    </p:spTree>
    <p:extLst>
      <p:ext uri="{BB962C8B-B14F-4D97-AF65-F5344CB8AC3E}">
        <p14:creationId xmlns:p14="http://schemas.microsoft.com/office/powerpoint/2010/main" val="165061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8D58-8D8A-75C7-9C04-8768FD9E2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427E4-FCC9-8F0D-5037-0B8ECA6CAED5}"/>
              </a:ext>
            </a:extLst>
          </p:cNvPr>
          <p:cNvSpPr>
            <a:spLocks noGrp="1"/>
          </p:cNvSpPr>
          <p:nvPr>
            <p:ph type="title"/>
          </p:nvPr>
        </p:nvSpPr>
        <p:spPr>
          <a:xfrm>
            <a:off x="838200" y="246187"/>
            <a:ext cx="10515600" cy="788266"/>
          </a:xfrm>
        </p:spPr>
        <p:txBody>
          <a:bodyPr>
            <a:noAutofit/>
          </a:bodyPr>
          <a:lstStyle/>
          <a:p>
            <a:r>
              <a:rPr lang="en-US" sz="3600">
                <a:cs typeface="Poppins SemiBold"/>
              </a:rPr>
              <a:t>FAQs - Scope</a:t>
            </a:r>
            <a:endParaRPr lang="en-US" sz="3600"/>
          </a:p>
        </p:txBody>
      </p:sp>
      <p:sp>
        <p:nvSpPr>
          <p:cNvPr id="3" name="Content Placeholder 2">
            <a:extLst>
              <a:ext uri="{FF2B5EF4-FFF2-40B4-BE49-F238E27FC236}">
                <a16:creationId xmlns:a16="http://schemas.microsoft.com/office/drawing/2014/main" id="{F1C02B79-FC04-5932-36F0-579DEF7F313C}"/>
              </a:ext>
            </a:extLst>
          </p:cNvPr>
          <p:cNvSpPr>
            <a:spLocks noGrp="1"/>
          </p:cNvSpPr>
          <p:nvPr>
            <p:ph idx="4294967295"/>
          </p:nvPr>
        </p:nvSpPr>
        <p:spPr>
          <a:xfrm>
            <a:off x="838200" y="1034453"/>
            <a:ext cx="10771598" cy="4882236"/>
          </a:xfrm>
        </p:spPr>
        <p:txBody>
          <a:bodyPr vert="horz" lIns="91440" tIns="45720" rIns="91440" bIns="45720" rtlCol="0" anchor="t">
            <a:noAutofit/>
          </a:bodyPr>
          <a:lstStyle/>
          <a:p>
            <a:pPr marL="0" indent="0">
              <a:buNone/>
            </a:pPr>
            <a:r>
              <a:rPr lang="en-NZ" sz="2200" b="1" dirty="0">
                <a:solidFill>
                  <a:schemeClr val="tx2"/>
                </a:solidFill>
              </a:rPr>
              <a:t>Q: Does my current job title determine whether my role is designated or where it fits on the ICF?</a:t>
            </a:r>
            <a:endParaRPr lang="en-NZ" sz="2200" b="1" dirty="0">
              <a:solidFill>
                <a:schemeClr val="tx2"/>
              </a:solidFill>
              <a:cs typeface="Arial"/>
            </a:endParaRPr>
          </a:p>
          <a:p>
            <a:pPr marL="0" indent="0">
              <a:buNone/>
            </a:pPr>
            <a:r>
              <a:rPr lang="en-NZ" sz="2200" dirty="0">
                <a:solidFill>
                  <a:schemeClr val="tx2"/>
                </a:solidFill>
              </a:rPr>
              <a:t>A: No. Current role titles are not used to determine designation or ICF placement. The ICF implementation is for roles that are already designated, with a designated position description.  Each role is assessed against the framework on its actual functions and scope.</a:t>
            </a:r>
            <a:endParaRPr lang="en-NZ" sz="2200" dirty="0">
              <a:solidFill>
                <a:schemeClr val="tx2"/>
              </a:solidFill>
              <a:cs typeface="Arial"/>
            </a:endParaRPr>
          </a:p>
          <a:p>
            <a:pPr marL="0" indent="0">
              <a:buNone/>
            </a:pPr>
            <a:endParaRPr lang="en-NZ" sz="2200" dirty="0">
              <a:solidFill>
                <a:schemeClr val="tx2"/>
              </a:solidFill>
            </a:endParaRPr>
          </a:p>
          <a:p>
            <a:pPr marL="0" indent="0">
              <a:buNone/>
            </a:pPr>
            <a:r>
              <a:rPr lang="en-NZ" sz="2200" b="1" dirty="0">
                <a:solidFill>
                  <a:schemeClr val="tx2"/>
                </a:solidFill>
              </a:rPr>
              <a:t>Q: I do work that is outside my position description and in the past, I’ve completed merit/CASP, will this extra contribution be recognised?</a:t>
            </a:r>
            <a:endParaRPr lang="en-NZ" sz="2200" b="1" dirty="0">
              <a:solidFill>
                <a:schemeClr val="tx2"/>
              </a:solidFill>
              <a:cs typeface="Arial"/>
            </a:endParaRPr>
          </a:p>
          <a:p>
            <a:pPr marL="0" indent="0">
              <a:buNone/>
            </a:pPr>
            <a:r>
              <a:rPr lang="en-NZ" sz="2200" dirty="0">
                <a:solidFill>
                  <a:schemeClr val="tx2"/>
                </a:solidFill>
              </a:rPr>
              <a:t>A: The mapping is based on service need and the requirements of the role, not the capability of the person in the role. </a:t>
            </a:r>
          </a:p>
          <a:p>
            <a:pPr marL="0" indent="0">
              <a:buNone/>
            </a:pPr>
            <a:endParaRPr lang="en-NZ" sz="1800" i="1" dirty="0">
              <a:solidFill>
                <a:schemeClr val="tx2"/>
              </a:solidFill>
            </a:endParaRPr>
          </a:p>
          <a:p>
            <a:pPr marL="0" indent="0">
              <a:buNone/>
            </a:pPr>
            <a:r>
              <a:rPr lang="en-NZ" sz="1800" i="1" dirty="0">
                <a:solidFill>
                  <a:schemeClr val="tx2"/>
                </a:solidFill>
              </a:rPr>
              <a:t>The progression rules and the Guidelines of Expectation of Professional Practice (GEPP) in the pay equity settlement replace any previous Merit and CASP systems that were in place prior to settlement. </a:t>
            </a:r>
          </a:p>
          <a:p>
            <a:pPr marL="0" indent="0">
              <a:buNone/>
            </a:pPr>
            <a:endParaRPr lang="en-NZ" sz="2200" dirty="0">
              <a:solidFill>
                <a:schemeClr val="tx2"/>
              </a:solidFill>
              <a:cs typeface="Arial"/>
            </a:endParaRPr>
          </a:p>
          <a:p>
            <a:pPr marL="0" indent="0">
              <a:buNone/>
            </a:pPr>
            <a:endParaRPr lang="en-NZ" sz="2200" dirty="0">
              <a:solidFill>
                <a:schemeClr val="tx2"/>
              </a:solidFill>
              <a:cs typeface="Arial"/>
            </a:endParaRPr>
          </a:p>
          <a:p>
            <a:pPr marL="0" indent="0">
              <a:buNone/>
            </a:pPr>
            <a:endParaRPr lang="en-NZ" sz="2200" dirty="0">
              <a:solidFill>
                <a:schemeClr val="tx2"/>
              </a:solidFill>
              <a:cs typeface="Arial"/>
            </a:endParaRPr>
          </a:p>
          <a:p>
            <a:pPr marL="0" indent="0">
              <a:buNone/>
              <a:defRPr/>
            </a:pPr>
            <a:endParaRPr lang="en-NZ" sz="2200" dirty="0">
              <a:solidFill>
                <a:schemeClr val="tx2"/>
              </a:solidFill>
              <a:cs typeface="Arial"/>
            </a:endParaRPr>
          </a:p>
          <a:p>
            <a:pPr marL="0" indent="0">
              <a:buNone/>
              <a:defRPr/>
            </a:pPr>
            <a:endParaRPr lang="en-NZ" sz="2200" dirty="0">
              <a:solidFill>
                <a:schemeClr val="tx2"/>
              </a:solidFill>
              <a:cs typeface="Arial"/>
            </a:endParaRPr>
          </a:p>
          <a:p>
            <a:pPr>
              <a:spcBef>
                <a:spcPts val="600"/>
              </a:spcBef>
              <a:spcAft>
                <a:spcPts val="600"/>
              </a:spcAft>
              <a:defRPr/>
            </a:pPr>
            <a:endParaRPr lang="en-US" sz="2400" dirty="0">
              <a:solidFill>
                <a:schemeClr val="tx2"/>
              </a:solidFill>
              <a:cs typeface="Poppins"/>
            </a:endParaRPr>
          </a:p>
        </p:txBody>
      </p:sp>
    </p:spTree>
    <p:extLst>
      <p:ext uri="{BB962C8B-B14F-4D97-AF65-F5344CB8AC3E}">
        <p14:creationId xmlns:p14="http://schemas.microsoft.com/office/powerpoint/2010/main" val="43115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7E9A3A-9305-4347-C214-53C9A7682385}"/>
              </a:ext>
            </a:extLst>
          </p:cNvPr>
          <p:cNvSpPr>
            <a:spLocks noGrp="1"/>
          </p:cNvSpPr>
          <p:nvPr>
            <p:ph idx="4294967295"/>
          </p:nvPr>
        </p:nvSpPr>
        <p:spPr>
          <a:xfrm>
            <a:off x="625011" y="904127"/>
            <a:ext cx="10941977" cy="5683803"/>
          </a:xfrm>
        </p:spPr>
        <p:txBody>
          <a:bodyPr vert="horz" lIns="91440" tIns="45720" rIns="91440" bIns="45720" rtlCol="0" anchor="t">
            <a:normAutofit/>
          </a:bodyPr>
          <a:lstStyle/>
          <a:p>
            <a:pPr marL="0" indent="0">
              <a:buNone/>
            </a:pPr>
            <a:r>
              <a:rPr lang="en-NZ" sz="2200" b="1" dirty="0">
                <a:solidFill>
                  <a:schemeClr val="tx2"/>
                </a:solidFill>
              </a:rPr>
              <a:t>Q: Can mapping be used to create new designated roles?</a:t>
            </a:r>
            <a:endParaRPr lang="en-NZ" sz="2200" b="1" dirty="0">
              <a:solidFill>
                <a:schemeClr val="tx2"/>
              </a:solidFill>
              <a:cs typeface="Arial"/>
            </a:endParaRPr>
          </a:p>
          <a:p>
            <a:pPr marL="0" indent="0">
              <a:buNone/>
            </a:pPr>
            <a:r>
              <a:rPr lang="en-NZ" sz="2200" dirty="0">
                <a:solidFill>
                  <a:schemeClr val="tx2"/>
                </a:solidFill>
              </a:rPr>
              <a:t>A: No. This is not a service design process and is not a mechanism to create new designated roles; the process is limited to mapping existing designated positions to the ICF.</a:t>
            </a:r>
            <a:endParaRPr lang="en-NZ" sz="2200" dirty="0">
              <a:solidFill>
                <a:schemeClr val="tx2"/>
              </a:solidFill>
              <a:cs typeface="Arial"/>
            </a:endParaRPr>
          </a:p>
          <a:p>
            <a:pPr marL="0" indent="0">
              <a:buNone/>
            </a:pPr>
            <a:endParaRPr lang="en-NZ" sz="2200" dirty="0">
              <a:solidFill>
                <a:schemeClr val="tx2"/>
              </a:solidFill>
              <a:cs typeface="Arial"/>
            </a:endParaRPr>
          </a:p>
          <a:p>
            <a:pPr marL="0" indent="0">
              <a:buNone/>
            </a:pPr>
            <a:r>
              <a:rPr lang="en-NZ" sz="2200" b="1" dirty="0">
                <a:solidFill>
                  <a:schemeClr val="tx2"/>
                </a:solidFill>
              </a:rPr>
              <a:t>Q: Could mapping my role to the ICF mean I go down in grade or pay?</a:t>
            </a:r>
            <a:endParaRPr lang="en-NZ" sz="2200" b="1" dirty="0">
              <a:solidFill>
                <a:schemeClr val="tx2"/>
              </a:solidFill>
              <a:cs typeface="Arial"/>
            </a:endParaRPr>
          </a:p>
          <a:p>
            <a:pPr marL="0" indent="0">
              <a:buNone/>
            </a:pPr>
            <a:r>
              <a:rPr lang="en-NZ" sz="2200" dirty="0">
                <a:solidFill>
                  <a:schemeClr val="tx2"/>
                </a:solidFill>
              </a:rPr>
              <a:t>A: No. No individual will have their pay reduced as a result of mapping roles to the ICF. If your role is mapped to a lower grade, your current salary will be held until the rates of the correct band exceed your salary</a:t>
            </a:r>
            <a:endParaRPr lang="en-NZ" sz="2200" dirty="0">
              <a:solidFill>
                <a:schemeClr val="tx2"/>
              </a:solidFill>
              <a:cs typeface="Arial"/>
            </a:endParaRPr>
          </a:p>
          <a:p>
            <a:pPr marL="0" indent="0">
              <a:buNone/>
            </a:pPr>
            <a:endParaRPr lang="en-NZ" sz="2000" dirty="0">
              <a:solidFill>
                <a:schemeClr val="tx2"/>
              </a:solidFill>
              <a:cs typeface="Arial"/>
            </a:endParaRPr>
          </a:p>
          <a:p>
            <a:pPr marL="0" indent="0">
              <a:buNone/>
            </a:pPr>
            <a:r>
              <a:rPr lang="en-NZ" sz="2200" b="1" dirty="0">
                <a:solidFill>
                  <a:schemeClr val="tx2"/>
                </a:solidFill>
              </a:rPr>
              <a:t>Q: What if mapping results in a higher designated grade for my role?</a:t>
            </a:r>
            <a:endParaRPr lang="en-NZ" sz="2200" b="1" dirty="0">
              <a:solidFill>
                <a:schemeClr val="tx2"/>
              </a:solidFill>
              <a:cs typeface="Arial"/>
            </a:endParaRPr>
          </a:p>
          <a:p>
            <a:pPr marL="0" indent="0">
              <a:buNone/>
            </a:pPr>
            <a:r>
              <a:rPr lang="en-NZ" sz="2200" dirty="0">
                <a:solidFill>
                  <a:schemeClr val="tx2"/>
                </a:solidFill>
              </a:rPr>
              <a:t>A: If mapping leads to upward movement, the individual will begin </a:t>
            </a:r>
            <a:r>
              <a:rPr lang="en-NZ" sz="2200">
                <a:solidFill>
                  <a:schemeClr val="tx2"/>
                </a:solidFill>
              </a:rPr>
              <a:t>at the </a:t>
            </a:r>
            <a:r>
              <a:rPr lang="en-NZ" sz="2200" dirty="0">
                <a:solidFill>
                  <a:schemeClr val="tx2"/>
                </a:solidFill>
              </a:rPr>
              <a:t>new grade with anniversary dates taken into consideration. </a:t>
            </a:r>
            <a:endParaRPr lang="en-NZ" dirty="0">
              <a:solidFill>
                <a:schemeClr val="tx2"/>
              </a:solidFill>
              <a:cs typeface="Arial"/>
            </a:endParaRPr>
          </a:p>
        </p:txBody>
      </p:sp>
      <p:sp>
        <p:nvSpPr>
          <p:cNvPr id="4" name="Title 1">
            <a:extLst>
              <a:ext uri="{FF2B5EF4-FFF2-40B4-BE49-F238E27FC236}">
                <a16:creationId xmlns:a16="http://schemas.microsoft.com/office/drawing/2014/main" id="{1D35A02A-A05A-ACF0-C435-2F5FB859E956}"/>
              </a:ext>
            </a:extLst>
          </p:cNvPr>
          <p:cNvSpPr>
            <a:spLocks noGrp="1"/>
          </p:cNvSpPr>
          <p:nvPr>
            <p:ph type="title"/>
          </p:nvPr>
        </p:nvSpPr>
        <p:spPr>
          <a:xfrm>
            <a:off x="625011" y="198054"/>
            <a:ext cx="10515600" cy="788266"/>
          </a:xfrm>
        </p:spPr>
        <p:txBody>
          <a:bodyPr>
            <a:normAutofit/>
          </a:bodyPr>
          <a:lstStyle/>
          <a:p>
            <a:r>
              <a:rPr lang="en-US" sz="3600">
                <a:cs typeface="Poppins SemiBold"/>
              </a:rPr>
              <a:t>FAQs – Scope cont.</a:t>
            </a:r>
            <a:endParaRPr lang="en-NZ" sz="3600"/>
          </a:p>
        </p:txBody>
      </p:sp>
    </p:spTree>
    <p:extLst>
      <p:ext uri="{BB962C8B-B14F-4D97-AF65-F5344CB8AC3E}">
        <p14:creationId xmlns:p14="http://schemas.microsoft.com/office/powerpoint/2010/main" val="25054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1B947-9097-B8CB-6C50-7A56D6381920}"/>
              </a:ext>
            </a:extLst>
          </p:cNvPr>
          <p:cNvSpPr>
            <a:spLocks noGrp="1"/>
          </p:cNvSpPr>
          <p:nvPr>
            <p:ph idx="4294967295"/>
          </p:nvPr>
        </p:nvSpPr>
        <p:spPr>
          <a:xfrm>
            <a:off x="838200" y="1162342"/>
            <a:ext cx="10515600" cy="5796819"/>
          </a:xfrm>
        </p:spPr>
        <p:txBody>
          <a:bodyPr vert="horz" lIns="91440" tIns="45720" rIns="91440" bIns="45720" rtlCol="0" anchor="t">
            <a:normAutofit/>
          </a:bodyPr>
          <a:lstStyle/>
          <a:p>
            <a:pPr marL="0" indent="0">
              <a:buNone/>
            </a:pPr>
            <a:r>
              <a:rPr lang="en-NZ" sz="2200" b="1">
                <a:solidFill>
                  <a:schemeClr val="tx2"/>
                </a:solidFill>
              </a:rPr>
              <a:t>Q: What happens to roles that were already scoped before the ICF?</a:t>
            </a:r>
            <a:endParaRPr lang="en-NZ" sz="2200" b="1">
              <a:solidFill>
                <a:schemeClr val="tx2"/>
              </a:solidFill>
              <a:cs typeface="Arial"/>
            </a:endParaRPr>
          </a:p>
          <a:p>
            <a:pPr marL="0" indent="0">
              <a:buNone/>
            </a:pPr>
            <a:r>
              <a:rPr lang="en-NZ" sz="2200">
                <a:solidFill>
                  <a:schemeClr val="tx2"/>
                </a:solidFill>
              </a:rPr>
              <a:t>A: These are mapped to the equivalent role within the ICF to ensure consistency.</a:t>
            </a:r>
            <a:endParaRPr lang="en-NZ" sz="2200">
              <a:solidFill>
                <a:schemeClr val="tx2"/>
              </a:solidFill>
              <a:cs typeface="Arial"/>
            </a:endParaRPr>
          </a:p>
          <a:p>
            <a:pPr marL="0" indent="0">
              <a:buNone/>
            </a:pPr>
            <a:endParaRPr lang="en-NZ">
              <a:solidFill>
                <a:schemeClr val="tx2"/>
              </a:solidFill>
              <a:cs typeface="Arial"/>
            </a:endParaRPr>
          </a:p>
          <a:p>
            <a:pPr marL="0" indent="0">
              <a:buNone/>
            </a:pPr>
            <a:r>
              <a:rPr lang="en-NZ" sz="2200" b="1">
                <a:solidFill>
                  <a:schemeClr val="tx2"/>
                </a:solidFill>
              </a:rPr>
              <a:t>Q: What if the specified grades in the Collective Agreement differ from ICF mapping?</a:t>
            </a:r>
            <a:endParaRPr lang="en-NZ" sz="2200" b="1">
              <a:solidFill>
                <a:schemeClr val="tx2"/>
              </a:solidFill>
              <a:cs typeface="Arial"/>
            </a:endParaRPr>
          </a:p>
          <a:p>
            <a:pPr marL="0" indent="0">
              <a:buNone/>
            </a:pPr>
            <a:r>
              <a:rPr lang="en-NZ" sz="2200">
                <a:solidFill>
                  <a:schemeClr val="tx2"/>
                </a:solidFill>
              </a:rPr>
              <a:t>A: Collective Agreement grade specifications take precedence over ICF mapping for particular roles. </a:t>
            </a:r>
            <a:endParaRPr lang="en-NZ" sz="2200">
              <a:solidFill>
                <a:schemeClr val="tx2"/>
              </a:solidFill>
              <a:cs typeface="Arial"/>
            </a:endParaRPr>
          </a:p>
          <a:p>
            <a:pPr marL="0" indent="0">
              <a:buNone/>
            </a:pPr>
            <a:endParaRPr lang="en-NZ" sz="2200">
              <a:solidFill>
                <a:schemeClr val="tx2"/>
              </a:solidFill>
              <a:cs typeface="Arial"/>
            </a:endParaRPr>
          </a:p>
          <a:p>
            <a:pPr marL="0" indent="0">
              <a:buNone/>
            </a:pPr>
            <a:r>
              <a:rPr lang="en-NZ" sz="2200" b="1">
                <a:solidFill>
                  <a:schemeClr val="tx2"/>
                </a:solidFill>
              </a:rPr>
              <a:t>Q: How is rural working recognised in the ICF?</a:t>
            </a:r>
            <a:endParaRPr lang="en-NZ" sz="2200" b="1">
              <a:solidFill>
                <a:schemeClr val="tx2"/>
              </a:solidFill>
              <a:cs typeface="Arial"/>
            </a:endParaRPr>
          </a:p>
          <a:p>
            <a:pPr marL="0" indent="0">
              <a:buNone/>
            </a:pPr>
            <a:r>
              <a:rPr lang="en-NZ" sz="2200">
                <a:solidFill>
                  <a:schemeClr val="tx2"/>
                </a:solidFill>
              </a:rPr>
              <a:t>A: Rural working requirements are considered within each role rather than being treated separately.</a:t>
            </a:r>
            <a:endParaRPr lang="en-NZ" sz="2200">
              <a:solidFill>
                <a:schemeClr val="tx2"/>
              </a:solidFill>
              <a:cs typeface="Arial"/>
            </a:endParaRPr>
          </a:p>
          <a:p>
            <a:pPr marL="0" indent="0">
              <a:buNone/>
            </a:pPr>
            <a:endParaRPr lang="en-NZ" sz="2200"/>
          </a:p>
          <a:p>
            <a:pPr marL="0" indent="0">
              <a:buNone/>
            </a:pPr>
            <a:endParaRPr lang="en-NZ"/>
          </a:p>
        </p:txBody>
      </p:sp>
      <p:sp>
        <p:nvSpPr>
          <p:cNvPr id="4" name="Title 1">
            <a:extLst>
              <a:ext uri="{FF2B5EF4-FFF2-40B4-BE49-F238E27FC236}">
                <a16:creationId xmlns:a16="http://schemas.microsoft.com/office/drawing/2014/main" id="{6A006366-0A8E-6A6F-F95B-0221BD2381E3}"/>
              </a:ext>
            </a:extLst>
          </p:cNvPr>
          <p:cNvSpPr>
            <a:spLocks noGrp="1"/>
          </p:cNvSpPr>
          <p:nvPr>
            <p:ph type="title"/>
          </p:nvPr>
        </p:nvSpPr>
        <p:spPr>
          <a:xfrm>
            <a:off x="625011" y="198054"/>
            <a:ext cx="10515600" cy="788266"/>
          </a:xfrm>
        </p:spPr>
        <p:txBody>
          <a:bodyPr>
            <a:normAutofit/>
          </a:bodyPr>
          <a:lstStyle/>
          <a:p>
            <a:r>
              <a:rPr lang="en-US" sz="3600">
                <a:cs typeface="Poppins SemiBold"/>
              </a:rPr>
              <a:t>FAQs – Scope cont.</a:t>
            </a:r>
            <a:endParaRPr lang="en-NZ" sz="3600"/>
          </a:p>
        </p:txBody>
      </p:sp>
    </p:spTree>
    <p:extLst>
      <p:ext uri="{BB962C8B-B14F-4D97-AF65-F5344CB8AC3E}">
        <p14:creationId xmlns:p14="http://schemas.microsoft.com/office/powerpoint/2010/main" val="1266194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 Whatu Ora">
  <a:themeElements>
    <a:clrScheme name="Health NZ">
      <a:dk1>
        <a:srgbClr val="30A1AC"/>
      </a:dk1>
      <a:lt1>
        <a:sysClr val="window" lastClr="FFFFFF"/>
      </a:lt1>
      <a:dk2>
        <a:srgbClr val="15284C"/>
      </a:dk2>
      <a:lt2>
        <a:srgbClr val="F6F4EC"/>
      </a:lt2>
      <a:accent1>
        <a:srgbClr val="003399"/>
      </a:accent1>
      <a:accent2>
        <a:srgbClr val="30A1AC"/>
      </a:accent2>
      <a:accent3>
        <a:srgbClr val="4D2379"/>
      </a:accent3>
      <a:accent4>
        <a:srgbClr val="006060"/>
      </a:accent4>
      <a:accent5>
        <a:srgbClr val="660033"/>
      </a:accent5>
      <a:accent6>
        <a:srgbClr val="0C818F"/>
      </a:accent6>
      <a:hlink>
        <a:srgbClr val="30A1AC"/>
      </a:hlink>
      <a:folHlink>
        <a:srgbClr val="954F72"/>
      </a:folHlink>
    </a:clrScheme>
    <a:fontScheme name="Custom 1">
      <a:majorFont>
        <a:latin typeface="Poppins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TotalTime>
  <Words>867</Words>
  <Application>Microsoft Office PowerPoint</Application>
  <PresentationFormat>Widescreen</PresentationFormat>
  <Paragraphs>80</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Aptos</vt:lpstr>
      <vt:lpstr>Aptos Display</vt:lpstr>
      <vt:lpstr>Arial</vt:lpstr>
      <vt:lpstr>Calibri</vt:lpstr>
      <vt:lpstr>Courier New</vt:lpstr>
      <vt:lpstr>Poppins</vt:lpstr>
      <vt:lpstr>Poppins SemiBold</vt:lpstr>
      <vt:lpstr>Office Theme</vt:lpstr>
      <vt:lpstr>Te Whatu Ora</vt:lpstr>
      <vt:lpstr>AHST Interim Career Framework Non-Degree</vt:lpstr>
      <vt:lpstr>Overview</vt:lpstr>
      <vt:lpstr>ICF Mapping</vt:lpstr>
      <vt:lpstr>Non-Degree ICF Scale</vt:lpstr>
      <vt:lpstr>FAQs Mapping considerations</vt:lpstr>
      <vt:lpstr>FAQs– Roles and responsibilities </vt:lpstr>
      <vt:lpstr>FAQs - Scope</vt:lpstr>
      <vt:lpstr>FAQs – Scope cont.</vt:lpstr>
      <vt:lpstr>FAQs – Scope cont.</vt:lpstr>
      <vt:lpstr>Quality assurance</vt:lpstr>
      <vt:lpstr>Non-Degree Scale – Mapping &amp; Quality Assurance</vt:lpstr>
      <vt:lpstr>Payment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Jayne Henare</dc:creator>
  <cp:lastModifiedBy>Natalia D’Souza</cp:lastModifiedBy>
  <cp:revision>2</cp:revision>
  <dcterms:created xsi:type="dcterms:W3CDTF">2026-05-18T00:19:05Z</dcterms:created>
  <dcterms:modified xsi:type="dcterms:W3CDTF">2026-05-19T20:57:42Z</dcterms:modified>
</cp:coreProperties>
</file>